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8" r:id="rId3"/>
    <p:sldId id="272" r:id="rId4"/>
    <p:sldId id="285" r:id="rId5"/>
    <p:sldId id="286" r:id="rId6"/>
    <p:sldId id="266" r:id="rId7"/>
    <p:sldId id="278" r:id="rId8"/>
    <p:sldId id="287" r:id="rId9"/>
    <p:sldId id="288" r:id="rId10"/>
    <p:sldId id="289" r:id="rId11"/>
    <p:sldId id="290" r:id="rId12"/>
    <p:sldId id="291" r:id="rId13"/>
    <p:sldId id="267" r:id="rId14"/>
    <p:sldId id="292" r:id="rId15"/>
    <p:sldId id="274" r:id="rId16"/>
    <p:sldId id="293"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2434" userDrawn="1">
          <p15:clr>
            <a:srgbClr val="A4A3A4"/>
          </p15:clr>
        </p15:guide>
        <p15:guide id="3" pos="3940" userDrawn="1">
          <p15:clr>
            <a:srgbClr val="A4A3A4"/>
          </p15:clr>
        </p15:guide>
        <p15:guide id="4" orient="horz" pos="23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UNIERES clément" initials="Pc" lastIdx="3" clrIdx="0">
    <p:extLst>
      <p:ext uri="{19B8F6BF-5375-455C-9EA6-DF929625EA0E}">
        <p15:presenceInfo xmlns:p15="http://schemas.microsoft.com/office/powerpoint/2012/main" userId="S-1-5-21-1912835900-3872189157-12037038-44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91"/>
    <a:srgbClr val="005D80"/>
    <a:srgbClr val="007298"/>
    <a:srgbClr val="FEA826"/>
    <a:srgbClr val="F35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59"/>
    <p:restoredTop sz="96197"/>
  </p:normalViewPr>
  <p:slideViewPr>
    <p:cSldViewPr snapToGrid="0">
      <p:cViewPr varScale="1">
        <p:scale>
          <a:sx n="113" d="100"/>
          <a:sy n="113" d="100"/>
        </p:scale>
        <p:origin x="192" y="224"/>
      </p:cViewPr>
      <p:guideLst>
        <p:guide orient="horz" pos="1207"/>
        <p:guide pos="2434"/>
        <p:guide pos="3940"/>
        <p:guide orient="horz" pos="23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Image 8" descr="Une image contenant texte, signe&#10;&#10;Description générée automatiquement">
            <a:extLst>
              <a:ext uri="{FF2B5EF4-FFF2-40B4-BE49-F238E27FC236}">
                <a16:creationId xmlns:a16="http://schemas.microsoft.com/office/drawing/2014/main" id="{67FE61EF-1EB1-7BDD-C9CA-4A14DE9A5F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B905E797-D9FD-05EA-8E63-3E73A6075C54}"/>
              </a:ext>
            </a:extLst>
          </p:cNvPr>
          <p:cNvSpPr>
            <a:spLocks noGrp="1"/>
          </p:cNvSpPr>
          <p:nvPr>
            <p:ph type="ctrTitle" hasCustomPrompt="1"/>
          </p:nvPr>
        </p:nvSpPr>
        <p:spPr>
          <a:xfrm>
            <a:off x="2531327" y="1237785"/>
            <a:ext cx="7761250" cy="2272178"/>
          </a:xfrm>
        </p:spPr>
        <p:txBody>
          <a:bodyPr anchor="b"/>
          <a:lstStyle>
            <a:lvl1pPr algn="ctr">
              <a:defRPr sz="6000" b="1">
                <a:solidFill>
                  <a:schemeClr val="bg1"/>
                </a:solidFill>
              </a:defRPr>
            </a:lvl1pPr>
          </a:lstStyle>
          <a:p>
            <a:r>
              <a:rPr lang="fr-FR" dirty="0"/>
              <a:t>« L’avenir s’invente à Montpellier »</a:t>
            </a:r>
          </a:p>
        </p:txBody>
      </p:sp>
      <p:sp>
        <p:nvSpPr>
          <p:cNvPr id="3" name="Sous-titre 2">
            <a:extLst>
              <a:ext uri="{FF2B5EF4-FFF2-40B4-BE49-F238E27FC236}">
                <a16:creationId xmlns:a16="http://schemas.microsoft.com/office/drawing/2014/main" id="{88D2B2A3-F73A-9078-7850-044DC5095BB7}"/>
              </a:ext>
            </a:extLst>
          </p:cNvPr>
          <p:cNvSpPr>
            <a:spLocks noGrp="1"/>
          </p:cNvSpPr>
          <p:nvPr>
            <p:ph type="subTitle" idx="1" hasCustomPrompt="1"/>
          </p:nvPr>
        </p:nvSpPr>
        <p:spPr>
          <a:xfrm>
            <a:off x="2531326" y="3602038"/>
            <a:ext cx="7761251"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z="2400" dirty="0"/>
              <a:t>On vous explique pourquoi …</a:t>
            </a:r>
          </a:p>
        </p:txBody>
      </p:sp>
      <p:sp>
        <p:nvSpPr>
          <p:cNvPr id="4" name="Espace réservé de la date 3">
            <a:extLst>
              <a:ext uri="{FF2B5EF4-FFF2-40B4-BE49-F238E27FC236}">
                <a16:creationId xmlns:a16="http://schemas.microsoft.com/office/drawing/2014/main" id="{6B1B55A9-BAC0-412E-DCA6-E42B86E2E534}"/>
              </a:ext>
            </a:extLst>
          </p:cNvPr>
          <p:cNvSpPr>
            <a:spLocks noGrp="1"/>
          </p:cNvSpPr>
          <p:nvPr>
            <p:ph type="dt" sz="half" idx="10"/>
          </p:nvPr>
        </p:nvSpPr>
        <p:spPr/>
        <p:txBody>
          <a:bodyPr/>
          <a:lstStyle/>
          <a:p>
            <a:fld id="{B7397CA6-0938-2040-8A56-FEFACA9AAE73}" type="datetimeFigureOut">
              <a:rPr lang="fr-FR" smtClean="0"/>
              <a:t>20/03/2023</a:t>
            </a:fld>
            <a:endParaRPr lang="fr-FR" dirty="0"/>
          </a:p>
        </p:txBody>
      </p:sp>
      <p:sp>
        <p:nvSpPr>
          <p:cNvPr id="5" name="Espace réservé du pied de page 4">
            <a:extLst>
              <a:ext uri="{FF2B5EF4-FFF2-40B4-BE49-F238E27FC236}">
                <a16:creationId xmlns:a16="http://schemas.microsoft.com/office/drawing/2014/main" id="{992A2693-B4CC-C46C-C8F7-F3C39A1A7516}"/>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7A00C88-C688-46D5-3893-60983C3B2858}"/>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33256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u image">
    <p:spTree>
      <p:nvGrpSpPr>
        <p:cNvPr id="1" name=""/>
        <p:cNvGrpSpPr/>
        <p:nvPr/>
      </p:nvGrpSpPr>
      <p:grpSpPr>
        <a:xfrm>
          <a:off x="0" y="0"/>
          <a:ext cx="0" cy="0"/>
          <a:chOff x="0" y="0"/>
          <a:chExt cx="0" cy="0"/>
        </a:xfrm>
      </p:grpSpPr>
      <p:sp>
        <p:nvSpPr>
          <p:cNvPr id="8" name="Espace réservé pour une image  1">
            <a:extLst>
              <a:ext uri="{FF2B5EF4-FFF2-40B4-BE49-F238E27FC236}">
                <a16:creationId xmlns:a16="http://schemas.microsoft.com/office/drawing/2014/main" id="{D296F371-EA10-7305-649B-8795FA3D247A}"/>
              </a:ext>
            </a:extLst>
          </p:cNvPr>
          <p:cNvSpPr>
            <a:spLocks noGrp="1"/>
          </p:cNvSpPr>
          <p:nvPr>
            <p:ph type="pic" idx="1"/>
          </p:nvPr>
        </p:nvSpPr>
        <p:spPr>
          <a:xfrm>
            <a:off x="1" y="0"/>
            <a:ext cx="12192000" cy="6043961"/>
          </a:xfrm>
        </p:spPr>
        <p:txBody>
          <a:bodyPr/>
          <a:lstStyle/>
          <a:p>
            <a:endParaRPr lang="fr-FR" dirty="0"/>
          </a:p>
        </p:txBody>
      </p:sp>
      <p:sp>
        <p:nvSpPr>
          <p:cNvPr id="5" name="Espace réservé de la date 4">
            <a:extLst>
              <a:ext uri="{FF2B5EF4-FFF2-40B4-BE49-F238E27FC236}">
                <a16:creationId xmlns:a16="http://schemas.microsoft.com/office/drawing/2014/main" id="{609CC63D-9583-BC8C-E8F3-03DA840D8CD4}"/>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6" name="Espace réservé du pied de page 5">
            <a:extLst>
              <a:ext uri="{FF2B5EF4-FFF2-40B4-BE49-F238E27FC236}">
                <a16:creationId xmlns:a16="http://schemas.microsoft.com/office/drawing/2014/main" id="{033B77A0-BD25-BE1A-E5C4-7D14E1232E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C548CD-4C88-7488-94C0-933B46567FD9}"/>
              </a:ext>
            </a:extLst>
          </p:cNvPr>
          <p:cNvSpPr>
            <a:spLocks noGrp="1"/>
          </p:cNvSpPr>
          <p:nvPr>
            <p:ph type="sldNum" sz="quarter" idx="12"/>
          </p:nvPr>
        </p:nvSpPr>
        <p:spPr/>
        <p:txBody>
          <a:bodyPr/>
          <a:lstStyle/>
          <a:p>
            <a:fld id="{761943CD-6946-4F4A-ACCC-020DB33F10D0}" type="slidenum">
              <a:rPr lang="fr-FR" smtClean="0"/>
              <a:t>‹N°›</a:t>
            </a:fld>
            <a:endParaRPr lang="fr-FR"/>
          </a:p>
        </p:txBody>
      </p:sp>
      <p:sp>
        <p:nvSpPr>
          <p:cNvPr id="9" name="Espace réservé du texte 2">
            <a:extLst>
              <a:ext uri="{FF2B5EF4-FFF2-40B4-BE49-F238E27FC236}">
                <a16:creationId xmlns:a16="http://schemas.microsoft.com/office/drawing/2014/main" id="{C3CC6FED-22DA-B3E7-23AD-8534C7958403}"/>
              </a:ext>
            </a:extLst>
          </p:cNvPr>
          <p:cNvSpPr>
            <a:spLocks noGrp="1"/>
          </p:cNvSpPr>
          <p:nvPr>
            <p:ph type="body" sz="half" idx="2"/>
          </p:nvPr>
        </p:nvSpPr>
        <p:spPr>
          <a:xfrm>
            <a:off x="839789" y="3863897"/>
            <a:ext cx="2770640" cy="1901283"/>
          </a:xfrm>
          <a:solidFill>
            <a:srgbClr val="FEA826"/>
          </a:solidFill>
        </p:spPr>
        <p:txBody>
          <a:bodyPr>
            <a:normAutofit/>
          </a:bodyPr>
          <a:lstStyle>
            <a:lvl1pPr>
              <a:defRPr sz="1600">
                <a:solidFill>
                  <a:schemeClr val="bg1"/>
                </a:solidFill>
              </a:defRPr>
            </a:lvl1pPr>
          </a:lstStyle>
          <a:p>
            <a:endParaRPr lang="fr-FR" dirty="0"/>
          </a:p>
        </p:txBody>
      </p:sp>
    </p:spTree>
    <p:extLst>
      <p:ext uri="{BB962C8B-B14F-4D97-AF65-F5344CB8AC3E}">
        <p14:creationId xmlns:p14="http://schemas.microsoft.com/office/powerpoint/2010/main" val="128451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54DD0-B17D-10B5-3CA0-04978082DFE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0A8744B-93A1-7122-E1D7-D88F51052B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C74E30-EC15-EF0D-4C4F-2F6D1A04E77C}"/>
              </a:ext>
            </a:extLst>
          </p:cNvPr>
          <p:cNvSpPr>
            <a:spLocks noGrp="1"/>
          </p:cNvSpPr>
          <p:nvPr>
            <p:ph type="body" sz="half" idx="2"/>
          </p:nvPr>
        </p:nvSpPr>
        <p:spPr>
          <a:xfrm>
            <a:off x="839788" y="2057400"/>
            <a:ext cx="3932237" cy="3811588"/>
          </a:xfrm>
          <a:solidFill>
            <a:srgbClr val="F35C24"/>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les styles du texte du masque</a:t>
            </a:r>
          </a:p>
        </p:txBody>
      </p:sp>
      <p:sp>
        <p:nvSpPr>
          <p:cNvPr id="5" name="Espace réservé de la date 4">
            <a:extLst>
              <a:ext uri="{FF2B5EF4-FFF2-40B4-BE49-F238E27FC236}">
                <a16:creationId xmlns:a16="http://schemas.microsoft.com/office/drawing/2014/main" id="{E79F95D1-29B9-4635-22C5-548FD806217B}"/>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6" name="Espace réservé du pied de page 5">
            <a:extLst>
              <a:ext uri="{FF2B5EF4-FFF2-40B4-BE49-F238E27FC236}">
                <a16:creationId xmlns:a16="http://schemas.microsoft.com/office/drawing/2014/main" id="{D6E1A55E-E976-A0F2-B121-3EA824DB19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6DC258-F407-D92A-0D81-6B5704F9DAB8}"/>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334955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3178D4-B332-1513-3C23-1D748AAF18D9}"/>
              </a:ext>
            </a:extLst>
          </p:cNvPr>
          <p:cNvSpPr>
            <a:spLocks noGrp="1"/>
          </p:cNvSpPr>
          <p:nvPr>
            <p:ph type="title"/>
          </p:nvPr>
        </p:nvSpPr>
        <p:spPr/>
        <p:txBody>
          <a:bodyPr/>
          <a:lstStyle>
            <a:lvl1pPr>
              <a:defRPr>
                <a:solidFill>
                  <a:srgbClr val="007298"/>
                </a:solidFill>
                <a:latin typeface="Helvetica" pitchFamily="2"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DC4B1313-CE9B-26DE-269A-72A35BB912CD}"/>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3788D-A636-6B5B-8F14-4E36E939FA91}"/>
              </a:ext>
            </a:extLst>
          </p:cNvPr>
          <p:cNvSpPr>
            <a:spLocks noGrp="1"/>
          </p:cNvSpPr>
          <p:nvPr>
            <p:ph type="dt" sz="half" idx="10"/>
          </p:nvPr>
        </p:nvSpPr>
        <p:spPr/>
        <p:txBody>
          <a:bodyPr/>
          <a:lstStyle>
            <a:lvl1pPr>
              <a:defRPr sz="1100">
                <a:latin typeface="Helvetica" pitchFamily="2" charset="0"/>
              </a:defRPr>
            </a:lvl1pPr>
          </a:lstStyle>
          <a:p>
            <a:fld id="{B7397CA6-0938-2040-8A56-FEFACA9AAE73}" type="datetimeFigureOut">
              <a:rPr lang="fr-FR" smtClean="0"/>
              <a:pPr/>
              <a:t>20/03/2023</a:t>
            </a:fld>
            <a:endParaRPr lang="fr-FR" dirty="0"/>
          </a:p>
        </p:txBody>
      </p:sp>
      <p:sp>
        <p:nvSpPr>
          <p:cNvPr id="5" name="Espace réservé du pied de page 4">
            <a:extLst>
              <a:ext uri="{FF2B5EF4-FFF2-40B4-BE49-F238E27FC236}">
                <a16:creationId xmlns:a16="http://schemas.microsoft.com/office/drawing/2014/main" id="{83F6CC66-5DA4-A700-0675-2FC9278EDA83}"/>
              </a:ext>
            </a:extLst>
          </p:cNvPr>
          <p:cNvSpPr>
            <a:spLocks noGrp="1"/>
          </p:cNvSpPr>
          <p:nvPr>
            <p:ph type="ftr" sz="quarter" idx="11"/>
          </p:nvPr>
        </p:nvSpPr>
        <p:spPr/>
        <p:txBody>
          <a:bodyPr/>
          <a:lstStyle>
            <a:lvl1pPr>
              <a:defRPr sz="1100">
                <a:latin typeface="Helvetica" pitchFamily="2" charset="0"/>
              </a:defRPr>
            </a:lvl1pPr>
          </a:lstStyle>
          <a:p>
            <a:endParaRPr lang="fr-FR"/>
          </a:p>
        </p:txBody>
      </p:sp>
      <p:sp>
        <p:nvSpPr>
          <p:cNvPr id="6" name="Espace réservé du numéro de diapositive 5">
            <a:extLst>
              <a:ext uri="{FF2B5EF4-FFF2-40B4-BE49-F238E27FC236}">
                <a16:creationId xmlns:a16="http://schemas.microsoft.com/office/drawing/2014/main" id="{6E0C8F81-E86A-4E9A-BE42-56D5FD9472D8}"/>
              </a:ext>
            </a:extLst>
          </p:cNvPr>
          <p:cNvSpPr>
            <a:spLocks noGrp="1"/>
          </p:cNvSpPr>
          <p:nvPr>
            <p:ph type="sldNum" sz="quarter" idx="12"/>
          </p:nvPr>
        </p:nvSpPr>
        <p:spPr/>
        <p:txBody>
          <a:bodyPr/>
          <a:lstStyle>
            <a:lvl1pPr>
              <a:defRPr sz="1100">
                <a:latin typeface="Helvetica" pitchFamily="2" charset="0"/>
              </a:defRPr>
            </a:lvl1pPr>
          </a:lstStyle>
          <a:p>
            <a:fld id="{761943CD-6946-4F4A-ACCC-020DB33F10D0}" type="slidenum">
              <a:rPr lang="fr-FR" smtClean="0"/>
              <a:pPr/>
              <a:t>‹N°›</a:t>
            </a:fld>
            <a:endParaRPr lang="fr-FR"/>
          </a:p>
        </p:txBody>
      </p:sp>
    </p:spTree>
    <p:extLst>
      <p:ext uri="{BB962C8B-B14F-4D97-AF65-F5344CB8AC3E}">
        <p14:creationId xmlns:p14="http://schemas.microsoft.com/office/powerpoint/2010/main" val="264376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8F2AD74-E7F9-588E-BBE3-8D85963A39E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0B1C53D6-6188-83ED-BD75-252A0C8DB81A}"/>
              </a:ext>
            </a:extLst>
          </p:cNvPr>
          <p:cNvSpPr>
            <a:spLocks noGrp="1"/>
          </p:cNvSpPr>
          <p:nvPr>
            <p:ph type="title"/>
          </p:nvPr>
        </p:nvSpPr>
        <p:spPr>
          <a:xfrm>
            <a:off x="3757960" y="1709738"/>
            <a:ext cx="8129133" cy="2852737"/>
          </a:xfrm>
        </p:spPr>
        <p:txBody>
          <a:bodyPr anchor="b"/>
          <a:lstStyle>
            <a:lvl1pPr>
              <a:defRPr sz="6000" b="1">
                <a:solidFill>
                  <a:schemeClr val="bg1"/>
                </a:solidFill>
                <a:latin typeface="Helvetica" pitchFamily="2"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62B17D92-18CA-61D3-A034-8ADAA66E3BA2}"/>
              </a:ext>
            </a:extLst>
          </p:cNvPr>
          <p:cNvSpPr>
            <a:spLocks noGrp="1"/>
          </p:cNvSpPr>
          <p:nvPr>
            <p:ph type="body" idx="1"/>
          </p:nvPr>
        </p:nvSpPr>
        <p:spPr>
          <a:xfrm>
            <a:off x="3757960" y="4589463"/>
            <a:ext cx="8129133" cy="1500187"/>
          </a:xfrm>
        </p:spPr>
        <p:txBody>
          <a:bodyPr/>
          <a:lstStyle>
            <a:lvl1pPr marL="0" indent="0">
              <a:buNone/>
              <a:defRPr sz="2400">
                <a:solidFill>
                  <a:srgbClr val="FEA826"/>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96926B1F-003C-DBF9-D16F-FA59A8051585}"/>
              </a:ext>
            </a:extLst>
          </p:cNvPr>
          <p:cNvSpPr>
            <a:spLocks noGrp="1"/>
          </p:cNvSpPr>
          <p:nvPr>
            <p:ph type="dt" sz="half" idx="10"/>
          </p:nvPr>
        </p:nvSpPr>
        <p:spPr>
          <a:xfrm>
            <a:off x="1364672" y="6356350"/>
            <a:ext cx="2743200" cy="365125"/>
          </a:xfrm>
        </p:spPr>
        <p:txBody>
          <a:bodyPr/>
          <a:lstStyle>
            <a:lvl1pPr>
              <a:defRPr sz="1100">
                <a:latin typeface="Helvetica" pitchFamily="2" charset="0"/>
              </a:defRPr>
            </a:lvl1pPr>
          </a:lstStyle>
          <a:p>
            <a:fld id="{B7397CA6-0938-2040-8A56-FEFACA9AAE73}" type="datetimeFigureOut">
              <a:rPr lang="fr-FR" smtClean="0"/>
              <a:pPr/>
              <a:t>20/03/2023</a:t>
            </a:fld>
            <a:endParaRPr lang="fr-FR"/>
          </a:p>
        </p:txBody>
      </p:sp>
      <p:sp>
        <p:nvSpPr>
          <p:cNvPr id="5" name="Espace réservé du pied de page 4">
            <a:extLst>
              <a:ext uri="{FF2B5EF4-FFF2-40B4-BE49-F238E27FC236}">
                <a16:creationId xmlns:a16="http://schemas.microsoft.com/office/drawing/2014/main" id="{BB819E4D-140E-13BB-8C0E-85772E34F91F}"/>
              </a:ext>
            </a:extLst>
          </p:cNvPr>
          <p:cNvSpPr>
            <a:spLocks noGrp="1"/>
          </p:cNvSpPr>
          <p:nvPr>
            <p:ph type="ftr" sz="quarter" idx="11"/>
          </p:nvPr>
        </p:nvSpPr>
        <p:spPr>
          <a:xfrm>
            <a:off x="4565072" y="6356350"/>
            <a:ext cx="4114800" cy="365125"/>
          </a:xfrm>
        </p:spPr>
        <p:txBody>
          <a:bodyPr/>
          <a:lstStyle>
            <a:lvl1pPr>
              <a:defRPr sz="1100">
                <a:latin typeface="Helvetica" pitchFamily="2" charset="0"/>
              </a:defRPr>
            </a:lvl1pPr>
          </a:lstStyle>
          <a:p>
            <a:endParaRPr lang="fr-FR" dirty="0"/>
          </a:p>
        </p:txBody>
      </p:sp>
      <p:sp>
        <p:nvSpPr>
          <p:cNvPr id="6" name="Espace réservé du numéro de diapositive 5">
            <a:extLst>
              <a:ext uri="{FF2B5EF4-FFF2-40B4-BE49-F238E27FC236}">
                <a16:creationId xmlns:a16="http://schemas.microsoft.com/office/drawing/2014/main" id="{9B2C5488-C097-4139-D822-FDBD5E38D6BC}"/>
              </a:ext>
            </a:extLst>
          </p:cNvPr>
          <p:cNvSpPr>
            <a:spLocks noGrp="1"/>
          </p:cNvSpPr>
          <p:nvPr>
            <p:ph type="sldNum" sz="quarter" idx="12"/>
          </p:nvPr>
        </p:nvSpPr>
        <p:spPr>
          <a:xfrm>
            <a:off x="9137072" y="6356350"/>
            <a:ext cx="2743200" cy="365125"/>
          </a:xfrm>
        </p:spPr>
        <p:txBody>
          <a:bodyPr/>
          <a:lstStyle>
            <a:lvl1pPr>
              <a:defRPr sz="1100">
                <a:latin typeface="Helvetica" pitchFamily="2" charset="0"/>
              </a:defRPr>
            </a:lvl1pPr>
          </a:lstStyle>
          <a:p>
            <a:fld id="{761943CD-6946-4F4A-ACCC-020DB33F10D0}" type="slidenum">
              <a:rPr lang="fr-FR" smtClean="0"/>
              <a:pPr/>
              <a:t>‹N°›</a:t>
            </a:fld>
            <a:endParaRPr lang="fr-FR"/>
          </a:p>
        </p:txBody>
      </p:sp>
    </p:spTree>
    <p:extLst>
      <p:ext uri="{BB962C8B-B14F-4D97-AF65-F5344CB8AC3E}">
        <p14:creationId xmlns:p14="http://schemas.microsoft.com/office/powerpoint/2010/main" val="425681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Titre de section">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90A5003-A432-22D9-BA3F-97B206A5CF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0B1C53D6-6188-83ED-BD75-252A0C8DB81A}"/>
              </a:ext>
            </a:extLst>
          </p:cNvPr>
          <p:cNvSpPr>
            <a:spLocks noGrp="1"/>
          </p:cNvSpPr>
          <p:nvPr>
            <p:ph type="title"/>
          </p:nvPr>
        </p:nvSpPr>
        <p:spPr>
          <a:xfrm>
            <a:off x="3757960" y="1709738"/>
            <a:ext cx="8129133" cy="2852737"/>
          </a:xfrm>
        </p:spPr>
        <p:txBody>
          <a:bodyPr anchor="b"/>
          <a:lstStyle>
            <a:lvl1pPr>
              <a:defRPr sz="6000" b="1">
                <a:solidFill>
                  <a:schemeClr val="bg1"/>
                </a:solidFill>
                <a:latin typeface="Helvetica" pitchFamily="2" charset="0"/>
              </a:defRPr>
            </a:lvl1pPr>
          </a:lstStyle>
          <a:p>
            <a:r>
              <a:rPr lang="fr-FR" dirty="0"/>
              <a:t>Modifiez le style du titre</a:t>
            </a:r>
          </a:p>
        </p:txBody>
      </p:sp>
      <p:sp>
        <p:nvSpPr>
          <p:cNvPr id="3" name="Espace réservé du texte 2">
            <a:extLst>
              <a:ext uri="{FF2B5EF4-FFF2-40B4-BE49-F238E27FC236}">
                <a16:creationId xmlns:a16="http://schemas.microsoft.com/office/drawing/2014/main" id="{62B17D92-18CA-61D3-A034-8ADAA66E3BA2}"/>
              </a:ext>
            </a:extLst>
          </p:cNvPr>
          <p:cNvSpPr>
            <a:spLocks noGrp="1"/>
          </p:cNvSpPr>
          <p:nvPr>
            <p:ph type="body" idx="1"/>
          </p:nvPr>
        </p:nvSpPr>
        <p:spPr>
          <a:xfrm>
            <a:off x="3757960" y="4589463"/>
            <a:ext cx="8129133" cy="1500187"/>
          </a:xfrm>
        </p:spPr>
        <p:txBody>
          <a:bodyPr/>
          <a:lstStyle>
            <a:lvl1pPr marL="0" indent="0">
              <a:buNone/>
              <a:defRPr sz="2400">
                <a:solidFill>
                  <a:srgbClr val="FEA826"/>
                </a:solidFill>
                <a:latin typeface="Helvetica"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modifier les styles du texte du masque</a:t>
            </a:r>
          </a:p>
        </p:txBody>
      </p:sp>
      <p:sp>
        <p:nvSpPr>
          <p:cNvPr id="4" name="Espace réservé de la date 3">
            <a:extLst>
              <a:ext uri="{FF2B5EF4-FFF2-40B4-BE49-F238E27FC236}">
                <a16:creationId xmlns:a16="http://schemas.microsoft.com/office/drawing/2014/main" id="{96926B1F-003C-DBF9-D16F-FA59A8051585}"/>
              </a:ext>
            </a:extLst>
          </p:cNvPr>
          <p:cNvSpPr>
            <a:spLocks noGrp="1"/>
          </p:cNvSpPr>
          <p:nvPr>
            <p:ph type="dt" sz="half" idx="10"/>
          </p:nvPr>
        </p:nvSpPr>
        <p:spPr>
          <a:xfrm>
            <a:off x="1364672" y="6356350"/>
            <a:ext cx="2743200" cy="365125"/>
          </a:xfrm>
        </p:spPr>
        <p:txBody>
          <a:bodyPr/>
          <a:lstStyle>
            <a:lvl1pPr>
              <a:defRPr sz="1100">
                <a:latin typeface="Helvetica" pitchFamily="2" charset="0"/>
              </a:defRPr>
            </a:lvl1pPr>
          </a:lstStyle>
          <a:p>
            <a:fld id="{B7397CA6-0938-2040-8A56-FEFACA9AAE73}" type="datetimeFigureOut">
              <a:rPr lang="fr-FR" smtClean="0"/>
              <a:pPr/>
              <a:t>20/03/2023</a:t>
            </a:fld>
            <a:endParaRPr lang="fr-FR"/>
          </a:p>
        </p:txBody>
      </p:sp>
      <p:sp>
        <p:nvSpPr>
          <p:cNvPr id="5" name="Espace réservé du pied de page 4">
            <a:extLst>
              <a:ext uri="{FF2B5EF4-FFF2-40B4-BE49-F238E27FC236}">
                <a16:creationId xmlns:a16="http://schemas.microsoft.com/office/drawing/2014/main" id="{BB819E4D-140E-13BB-8C0E-85772E34F91F}"/>
              </a:ext>
            </a:extLst>
          </p:cNvPr>
          <p:cNvSpPr>
            <a:spLocks noGrp="1"/>
          </p:cNvSpPr>
          <p:nvPr>
            <p:ph type="ftr" sz="quarter" idx="11"/>
          </p:nvPr>
        </p:nvSpPr>
        <p:spPr>
          <a:xfrm>
            <a:off x="4565072" y="6356350"/>
            <a:ext cx="4114800" cy="365125"/>
          </a:xfrm>
        </p:spPr>
        <p:txBody>
          <a:bodyPr/>
          <a:lstStyle>
            <a:lvl1pPr>
              <a:defRPr sz="1100">
                <a:latin typeface="Helvetica" pitchFamily="2" charset="0"/>
              </a:defRPr>
            </a:lvl1pPr>
          </a:lstStyle>
          <a:p>
            <a:endParaRPr lang="fr-FR" dirty="0"/>
          </a:p>
        </p:txBody>
      </p:sp>
      <p:sp>
        <p:nvSpPr>
          <p:cNvPr id="6" name="Espace réservé du numéro de diapositive 5">
            <a:extLst>
              <a:ext uri="{FF2B5EF4-FFF2-40B4-BE49-F238E27FC236}">
                <a16:creationId xmlns:a16="http://schemas.microsoft.com/office/drawing/2014/main" id="{9B2C5488-C097-4139-D822-FDBD5E38D6BC}"/>
              </a:ext>
            </a:extLst>
          </p:cNvPr>
          <p:cNvSpPr>
            <a:spLocks noGrp="1"/>
          </p:cNvSpPr>
          <p:nvPr>
            <p:ph type="sldNum" sz="quarter" idx="12"/>
          </p:nvPr>
        </p:nvSpPr>
        <p:spPr>
          <a:xfrm>
            <a:off x="9137072" y="6356350"/>
            <a:ext cx="2743200" cy="365125"/>
          </a:xfrm>
        </p:spPr>
        <p:txBody>
          <a:bodyPr/>
          <a:lstStyle>
            <a:lvl1pPr>
              <a:defRPr sz="1100">
                <a:latin typeface="Helvetica" pitchFamily="2" charset="0"/>
              </a:defRPr>
            </a:lvl1pPr>
          </a:lstStyle>
          <a:p>
            <a:fld id="{761943CD-6946-4F4A-ACCC-020DB33F10D0}" type="slidenum">
              <a:rPr lang="fr-FR" smtClean="0"/>
              <a:pPr/>
              <a:t>‹N°›</a:t>
            </a:fld>
            <a:endParaRPr lang="fr-FR"/>
          </a:p>
        </p:txBody>
      </p:sp>
    </p:spTree>
    <p:extLst>
      <p:ext uri="{BB962C8B-B14F-4D97-AF65-F5344CB8AC3E}">
        <p14:creationId xmlns:p14="http://schemas.microsoft.com/office/powerpoint/2010/main" val="54568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2A993C-7FA6-29C2-42A1-FCAB975AF3AF}"/>
              </a:ext>
            </a:extLst>
          </p:cNvPr>
          <p:cNvSpPr>
            <a:spLocks noGrp="1"/>
          </p:cNvSpPr>
          <p:nvPr>
            <p:ph type="title"/>
          </p:nvPr>
        </p:nvSpPr>
        <p:spPr/>
        <p:txBody>
          <a:bodyPr/>
          <a:lstStyle>
            <a:lvl1pPr>
              <a:defRPr>
                <a:latin typeface="Helvetica" pitchFamily="2"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2BF1668A-A0B8-2EEA-BB81-A7EB3B32069A}"/>
              </a:ext>
            </a:extLst>
          </p:cNvPr>
          <p:cNvSpPr>
            <a:spLocks noGrp="1"/>
          </p:cNvSpPr>
          <p:nvPr>
            <p:ph sz="half" idx="1"/>
          </p:nvPr>
        </p:nvSpPr>
        <p:spPr>
          <a:xfrm>
            <a:off x="838200" y="1825625"/>
            <a:ext cx="5181600"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EB0B467-E5CC-0C03-E99F-F466CC3C0219}"/>
              </a:ext>
            </a:extLst>
          </p:cNvPr>
          <p:cNvSpPr>
            <a:spLocks noGrp="1"/>
          </p:cNvSpPr>
          <p:nvPr>
            <p:ph sz="half" idx="2"/>
          </p:nvPr>
        </p:nvSpPr>
        <p:spPr>
          <a:xfrm>
            <a:off x="6172200" y="1825625"/>
            <a:ext cx="5181600" cy="4351338"/>
          </a:xfrm>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E2A029E-F40B-FA6D-B96E-AC49D37E763A}"/>
              </a:ext>
            </a:extLst>
          </p:cNvPr>
          <p:cNvSpPr>
            <a:spLocks noGrp="1"/>
          </p:cNvSpPr>
          <p:nvPr>
            <p:ph type="dt" sz="half" idx="10"/>
          </p:nvPr>
        </p:nvSpPr>
        <p:spPr/>
        <p:txBody>
          <a:bodyPr/>
          <a:lstStyle>
            <a:lvl1pPr>
              <a:defRPr sz="1100">
                <a:latin typeface="Helvetica" pitchFamily="2" charset="0"/>
              </a:defRPr>
            </a:lvl1pPr>
          </a:lstStyle>
          <a:p>
            <a:fld id="{B7397CA6-0938-2040-8A56-FEFACA9AAE73}" type="datetimeFigureOut">
              <a:rPr lang="fr-FR" smtClean="0"/>
              <a:pPr/>
              <a:t>20/03/2023</a:t>
            </a:fld>
            <a:endParaRPr lang="fr-FR"/>
          </a:p>
        </p:txBody>
      </p:sp>
      <p:sp>
        <p:nvSpPr>
          <p:cNvPr id="6" name="Espace réservé du pied de page 5">
            <a:extLst>
              <a:ext uri="{FF2B5EF4-FFF2-40B4-BE49-F238E27FC236}">
                <a16:creationId xmlns:a16="http://schemas.microsoft.com/office/drawing/2014/main" id="{02D8FBB6-6F54-2CE8-45E4-50B4FF635A1A}"/>
              </a:ext>
            </a:extLst>
          </p:cNvPr>
          <p:cNvSpPr>
            <a:spLocks noGrp="1"/>
          </p:cNvSpPr>
          <p:nvPr>
            <p:ph type="ftr" sz="quarter" idx="11"/>
          </p:nvPr>
        </p:nvSpPr>
        <p:spPr/>
        <p:txBody>
          <a:bodyPr/>
          <a:lstStyle>
            <a:lvl1pPr>
              <a:defRPr sz="1100">
                <a:latin typeface="Helvetica" pitchFamily="2" charset="0"/>
              </a:defRPr>
            </a:lvl1pPr>
          </a:lstStyle>
          <a:p>
            <a:endParaRPr lang="fr-FR"/>
          </a:p>
        </p:txBody>
      </p:sp>
      <p:sp>
        <p:nvSpPr>
          <p:cNvPr id="7" name="Espace réservé du numéro de diapositive 6">
            <a:extLst>
              <a:ext uri="{FF2B5EF4-FFF2-40B4-BE49-F238E27FC236}">
                <a16:creationId xmlns:a16="http://schemas.microsoft.com/office/drawing/2014/main" id="{BC5831D9-6DE4-6D0C-09FD-5FF715F8D24F}"/>
              </a:ext>
            </a:extLst>
          </p:cNvPr>
          <p:cNvSpPr>
            <a:spLocks noGrp="1"/>
          </p:cNvSpPr>
          <p:nvPr>
            <p:ph type="sldNum" sz="quarter" idx="12"/>
          </p:nvPr>
        </p:nvSpPr>
        <p:spPr/>
        <p:txBody>
          <a:bodyPr/>
          <a:lstStyle>
            <a:lvl1pPr>
              <a:defRPr sz="1100">
                <a:latin typeface="Helvetica" pitchFamily="2" charset="0"/>
              </a:defRPr>
            </a:lvl1pPr>
          </a:lstStyle>
          <a:p>
            <a:fld id="{761943CD-6946-4F4A-ACCC-020DB33F10D0}" type="slidenum">
              <a:rPr lang="fr-FR" smtClean="0"/>
              <a:pPr/>
              <a:t>‹N°›</a:t>
            </a:fld>
            <a:endParaRPr lang="fr-FR"/>
          </a:p>
        </p:txBody>
      </p:sp>
    </p:spTree>
    <p:extLst>
      <p:ext uri="{BB962C8B-B14F-4D97-AF65-F5344CB8AC3E}">
        <p14:creationId xmlns:p14="http://schemas.microsoft.com/office/powerpoint/2010/main" val="697014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CAEC31-B5C6-F5AB-BBB0-7483E96A318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91BF9EA-D610-E7C1-D60F-A6FA47BAB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C42209D-09B7-EFC3-D705-1659BC7C85C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2E8B1F0-9237-5017-54BF-26CE524947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99D8EB7-CFCA-67FF-0BB1-096CCFC91D4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95F55E2-5A99-6809-096D-2FEDA1E6361A}"/>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8" name="Espace réservé du pied de page 7">
            <a:extLst>
              <a:ext uri="{FF2B5EF4-FFF2-40B4-BE49-F238E27FC236}">
                <a16:creationId xmlns:a16="http://schemas.microsoft.com/office/drawing/2014/main" id="{BAF9AA4D-84B1-0A6C-434B-1B3018D103C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8C951C-EE96-AC23-8221-24789EAD67F9}"/>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244504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71A683-DFCE-BAE8-0E4B-8D541DC3AA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0911AFF-87DC-F954-3AF9-F23675438146}"/>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4" name="Espace réservé du pied de page 3">
            <a:extLst>
              <a:ext uri="{FF2B5EF4-FFF2-40B4-BE49-F238E27FC236}">
                <a16:creationId xmlns:a16="http://schemas.microsoft.com/office/drawing/2014/main" id="{678367EC-CD39-900D-5E92-C8377615D05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823EDD5-2EE0-6DD9-D9C8-1F1C90AF9FA6}"/>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104692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B4C1E52-C45A-A98B-CD66-F5EEB8EC2011}"/>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3" name="Espace réservé du pied de page 2">
            <a:extLst>
              <a:ext uri="{FF2B5EF4-FFF2-40B4-BE49-F238E27FC236}">
                <a16:creationId xmlns:a16="http://schemas.microsoft.com/office/drawing/2014/main" id="{9DBB4DDC-19A3-09F1-AA59-0F896BAB889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F18AD56-1240-16D9-9D8D-C3DFA868BD5E}"/>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314936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C53A8-D47C-2B48-7735-E1400C5B943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6BA4943-2801-FD36-C9D4-5CB21BC940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D938D50-11ED-4565-B3CA-EA003ECA5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9CC63D-9583-BC8C-E8F3-03DA840D8CD4}"/>
              </a:ext>
            </a:extLst>
          </p:cNvPr>
          <p:cNvSpPr>
            <a:spLocks noGrp="1"/>
          </p:cNvSpPr>
          <p:nvPr>
            <p:ph type="dt" sz="half" idx="10"/>
          </p:nvPr>
        </p:nvSpPr>
        <p:spPr/>
        <p:txBody>
          <a:bodyPr/>
          <a:lstStyle/>
          <a:p>
            <a:fld id="{B7397CA6-0938-2040-8A56-FEFACA9AAE73}" type="datetimeFigureOut">
              <a:rPr lang="fr-FR" smtClean="0"/>
              <a:t>20/03/2023</a:t>
            </a:fld>
            <a:endParaRPr lang="fr-FR"/>
          </a:p>
        </p:txBody>
      </p:sp>
      <p:sp>
        <p:nvSpPr>
          <p:cNvPr id="6" name="Espace réservé du pied de page 5">
            <a:extLst>
              <a:ext uri="{FF2B5EF4-FFF2-40B4-BE49-F238E27FC236}">
                <a16:creationId xmlns:a16="http://schemas.microsoft.com/office/drawing/2014/main" id="{033B77A0-BD25-BE1A-E5C4-7D14E1232E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C548CD-4C88-7488-94C0-933B46567FD9}"/>
              </a:ext>
            </a:extLst>
          </p:cNvPr>
          <p:cNvSpPr>
            <a:spLocks noGrp="1"/>
          </p:cNvSpPr>
          <p:nvPr>
            <p:ph type="sldNum" sz="quarter" idx="12"/>
          </p:nvPr>
        </p:nvSpPr>
        <p:spPr/>
        <p:txBody>
          <a:bodyPr/>
          <a:lstStyle/>
          <a:p>
            <a:fld id="{761943CD-6946-4F4A-ACCC-020DB33F10D0}" type="slidenum">
              <a:rPr lang="fr-FR" smtClean="0"/>
              <a:t>‹N°›</a:t>
            </a:fld>
            <a:endParaRPr lang="fr-FR"/>
          </a:p>
        </p:txBody>
      </p:sp>
    </p:spTree>
    <p:extLst>
      <p:ext uri="{BB962C8B-B14F-4D97-AF65-F5344CB8AC3E}">
        <p14:creationId xmlns:p14="http://schemas.microsoft.com/office/powerpoint/2010/main" val="2080363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4E8EF3C-6380-84C6-53E3-FFBEEDC8160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Espace réservé du titre 1">
            <a:extLst>
              <a:ext uri="{FF2B5EF4-FFF2-40B4-BE49-F238E27FC236}">
                <a16:creationId xmlns:a16="http://schemas.microsoft.com/office/drawing/2014/main" id="{CF855E1C-FDBE-77BD-62C4-CB36DFCD0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BE148B36-784D-E7B9-5A47-1D44FA2635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6E51D76-1AD3-4C94-2589-4D8C09D17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tint val="75000"/>
                  </a:schemeClr>
                </a:solidFill>
                <a:latin typeface="Helvetica" pitchFamily="2" charset="0"/>
              </a:defRPr>
            </a:lvl1pPr>
          </a:lstStyle>
          <a:p>
            <a:fld id="{B7397CA6-0938-2040-8A56-FEFACA9AAE73}" type="datetimeFigureOut">
              <a:rPr lang="fr-FR" smtClean="0"/>
              <a:pPr/>
              <a:t>20/03/2023</a:t>
            </a:fld>
            <a:endParaRPr lang="fr-FR"/>
          </a:p>
        </p:txBody>
      </p:sp>
      <p:sp>
        <p:nvSpPr>
          <p:cNvPr id="5" name="Espace réservé du pied de page 4">
            <a:extLst>
              <a:ext uri="{FF2B5EF4-FFF2-40B4-BE49-F238E27FC236}">
                <a16:creationId xmlns:a16="http://schemas.microsoft.com/office/drawing/2014/main" id="{8237242B-5DEB-35E3-C47C-423DA81B8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Helvetica" pitchFamily="2" charset="0"/>
              </a:defRPr>
            </a:lvl1pPr>
          </a:lstStyle>
          <a:p>
            <a:endParaRPr lang="fr-FR"/>
          </a:p>
        </p:txBody>
      </p:sp>
      <p:sp>
        <p:nvSpPr>
          <p:cNvPr id="6" name="Espace réservé du numéro de diapositive 5">
            <a:extLst>
              <a:ext uri="{FF2B5EF4-FFF2-40B4-BE49-F238E27FC236}">
                <a16:creationId xmlns:a16="http://schemas.microsoft.com/office/drawing/2014/main" id="{51DB1CA4-C748-629E-2B37-C43FAA0C6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Helvetica" pitchFamily="2" charset="0"/>
              </a:defRPr>
            </a:lvl1pPr>
          </a:lstStyle>
          <a:p>
            <a:fld id="{761943CD-6946-4F4A-ACCC-020DB33F10D0}" type="slidenum">
              <a:rPr lang="fr-FR" smtClean="0"/>
              <a:pPr/>
              <a:t>‹N°›</a:t>
            </a:fld>
            <a:endParaRPr lang="fr-FR"/>
          </a:p>
        </p:txBody>
      </p:sp>
    </p:spTree>
    <p:extLst>
      <p:ext uri="{BB962C8B-B14F-4D97-AF65-F5344CB8AC3E}">
        <p14:creationId xmlns:p14="http://schemas.microsoft.com/office/powerpoint/2010/main" val="4119571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52" r:id="rId5"/>
    <p:sldLayoutId id="2147483653" r:id="rId6"/>
    <p:sldLayoutId id="2147483654" r:id="rId7"/>
    <p:sldLayoutId id="2147483655" r:id="rId8"/>
    <p:sldLayoutId id="2147483656" r:id="rId9"/>
    <p:sldLayoutId id="2147483658" r:id="rId10"/>
    <p:sldLayoutId id="2147483657" r:id="rId11"/>
  </p:sldLayoutIdLst>
  <p:txStyles>
    <p:titleStyle>
      <a:lvl1pPr algn="l" defTabSz="914400" rtl="0" eaLnBrk="1" latinLnBrk="0" hangingPunct="1">
        <a:lnSpc>
          <a:spcPct val="90000"/>
        </a:lnSpc>
        <a:spcBef>
          <a:spcPct val="0"/>
        </a:spcBef>
        <a:buNone/>
        <a:defRPr sz="4400" b="1" kern="1200">
          <a:solidFill>
            <a:srgbClr val="007298"/>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Clr>
          <a:srgbClr val="007298"/>
        </a:buClr>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516C4-EF87-2540-3D4B-087DBA93F5EA}"/>
              </a:ext>
            </a:extLst>
          </p:cNvPr>
          <p:cNvSpPr>
            <a:spLocks noGrp="1"/>
          </p:cNvSpPr>
          <p:nvPr>
            <p:ph type="ctrTitle"/>
          </p:nvPr>
        </p:nvSpPr>
        <p:spPr>
          <a:xfrm>
            <a:off x="2670840" y="3983166"/>
            <a:ext cx="8246542" cy="2272178"/>
          </a:xfrm>
        </p:spPr>
        <p:txBody>
          <a:bodyPr>
            <a:noAutofit/>
          </a:bodyPr>
          <a:lstStyle/>
          <a:p>
            <a:pPr algn="l"/>
            <a:br>
              <a:rPr lang="fr-FR" dirty="0">
                <a:effectLst/>
                <a:latin typeface="Helvetica" pitchFamily="2" charset="0"/>
              </a:rPr>
            </a:br>
            <a:r>
              <a:rPr lang="fr-FR" dirty="0"/>
              <a:t>M</a:t>
            </a:r>
            <a:r>
              <a:rPr lang="fr-FR" dirty="0">
                <a:effectLst/>
                <a:latin typeface="Helvetica" pitchFamily="2" charset="0"/>
              </a:rPr>
              <a:t>ontpellier et Sète</a:t>
            </a:r>
            <a:br>
              <a:rPr lang="fr-FR" sz="5400" dirty="0">
                <a:effectLst/>
                <a:latin typeface="Helvetica" pitchFamily="2" charset="0"/>
              </a:rPr>
            </a:br>
            <a:r>
              <a:rPr lang="fr-FR" sz="4400" dirty="0"/>
              <a:t>Une culture commune</a:t>
            </a:r>
            <a:br>
              <a:rPr lang="fr-FR" sz="4400" dirty="0"/>
            </a:br>
            <a:r>
              <a:rPr lang="fr-FR" sz="4400" dirty="0"/>
              <a:t>de la coopération territoriale </a:t>
            </a:r>
            <a:r>
              <a:rPr lang="fr-FR" sz="4400" dirty="0">
                <a:effectLst/>
                <a:latin typeface="Helvetica" pitchFamily="2" charset="0"/>
              </a:rPr>
              <a:t> </a:t>
            </a:r>
            <a:br>
              <a:rPr lang="fr-FR" dirty="0">
                <a:effectLst/>
                <a:latin typeface="Helvetica" pitchFamily="2" charset="0"/>
              </a:rPr>
            </a:br>
            <a:br>
              <a:rPr lang="fr-FR" dirty="0">
                <a:effectLst/>
                <a:latin typeface="Helvetica" pitchFamily="2" charset="0"/>
              </a:rPr>
            </a:br>
            <a:endParaRPr lang="fr-FR" dirty="0"/>
          </a:p>
        </p:txBody>
      </p:sp>
      <p:sp>
        <p:nvSpPr>
          <p:cNvPr id="9" name="Rectangle 8">
            <a:extLst>
              <a:ext uri="{FF2B5EF4-FFF2-40B4-BE49-F238E27FC236}">
                <a16:creationId xmlns:a16="http://schemas.microsoft.com/office/drawing/2014/main" id="{6C644C7A-0A9D-BEAE-7951-EFB09569CC7C}"/>
              </a:ext>
            </a:extLst>
          </p:cNvPr>
          <p:cNvSpPr/>
          <p:nvPr/>
        </p:nvSpPr>
        <p:spPr>
          <a:xfrm>
            <a:off x="-1380" y="3717694"/>
            <a:ext cx="2547427" cy="541639"/>
          </a:xfrm>
          <a:prstGeom prst="rect">
            <a:avLst/>
          </a:prstGeom>
          <a:solidFill>
            <a:srgbClr val="006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8583BF56-8519-04ED-93C7-789B2DE5570F}"/>
              </a:ext>
            </a:extLst>
          </p:cNvPr>
          <p:cNvPicPr>
            <a:picLocks noChangeAspect="1"/>
          </p:cNvPicPr>
          <p:nvPr/>
        </p:nvPicPr>
        <p:blipFill>
          <a:blip r:embed="rId2"/>
          <a:stretch>
            <a:fillRect/>
          </a:stretch>
        </p:blipFill>
        <p:spPr>
          <a:xfrm>
            <a:off x="397787" y="3327777"/>
            <a:ext cx="655389" cy="655389"/>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D6660526-6E07-5470-373E-B33798B5DAD9}"/>
              </a:ext>
            </a:extLst>
          </p:cNvPr>
          <p:cNvPicPr>
            <a:picLocks noChangeAspect="1"/>
          </p:cNvPicPr>
          <p:nvPr/>
        </p:nvPicPr>
        <p:blipFill>
          <a:blip r:embed="rId3"/>
          <a:stretch>
            <a:fillRect/>
          </a:stretch>
        </p:blipFill>
        <p:spPr>
          <a:xfrm>
            <a:off x="1127249" y="3556000"/>
            <a:ext cx="976622" cy="239693"/>
          </a:xfrm>
          <a:prstGeom prst="rect">
            <a:avLst/>
          </a:prstGeom>
        </p:spPr>
      </p:pic>
    </p:spTree>
    <p:extLst>
      <p:ext uri="{BB962C8B-B14F-4D97-AF65-F5344CB8AC3E}">
        <p14:creationId xmlns:p14="http://schemas.microsoft.com/office/powerpoint/2010/main" val="461504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5B189D-42BE-1CED-7016-22263E285B03}"/>
              </a:ext>
            </a:extLst>
          </p:cNvPr>
          <p:cNvSpPr/>
          <p:nvPr/>
        </p:nvSpPr>
        <p:spPr>
          <a:xfrm>
            <a:off x="6018962" y="1936883"/>
            <a:ext cx="6173038" cy="4109429"/>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30D9E47-7C8A-A0E5-DB8B-88D98F813C33}"/>
              </a:ext>
            </a:extLst>
          </p:cNvPr>
          <p:cNvSpPr/>
          <p:nvPr/>
        </p:nvSpPr>
        <p:spPr>
          <a:xfrm>
            <a:off x="9943711" y="268503"/>
            <a:ext cx="1260597" cy="1233686"/>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6EBB7D5-E6CF-242C-E833-3E391D08335C}"/>
              </a:ext>
            </a:extLst>
          </p:cNvPr>
          <p:cNvSpPr/>
          <p:nvPr/>
        </p:nvSpPr>
        <p:spPr>
          <a:xfrm>
            <a:off x="0" y="3169"/>
            <a:ext cx="10891505" cy="120935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FBD1211-D29F-5A1D-CA86-455AA31A0B69}"/>
              </a:ext>
            </a:extLst>
          </p:cNvPr>
          <p:cNvSpPr>
            <a:spLocks noGrp="1"/>
          </p:cNvSpPr>
          <p:nvPr>
            <p:ph type="title"/>
          </p:nvPr>
        </p:nvSpPr>
        <p:spPr>
          <a:xfrm>
            <a:off x="731839" y="281715"/>
            <a:ext cx="9740630" cy="841916"/>
          </a:xfrm>
        </p:spPr>
        <p:txBody>
          <a:bodyPr>
            <a:noAutofit/>
          </a:bodyPr>
          <a:lstStyle/>
          <a:p>
            <a:r>
              <a:rPr lang="fr-FR" dirty="0">
                <a:solidFill>
                  <a:schemeClr val="bg1"/>
                </a:solidFill>
              </a:rPr>
              <a:t>Chai Dubonnet et ZAC Est</a:t>
            </a:r>
            <a:br>
              <a:rPr lang="fr-FR" dirty="0">
                <a:solidFill>
                  <a:schemeClr val="bg1"/>
                </a:solidFill>
              </a:rPr>
            </a:br>
            <a:r>
              <a:rPr lang="fr-FR" dirty="0">
                <a:solidFill>
                  <a:schemeClr val="bg1"/>
                </a:solidFill>
              </a:rPr>
              <a:t>pour un projet culturel fort</a:t>
            </a:r>
          </a:p>
        </p:txBody>
      </p:sp>
      <p:pic>
        <p:nvPicPr>
          <p:cNvPr id="6" name="Image 5" descr="Une image contenant extérieur&#10;&#10;Description générée automatiquement">
            <a:extLst>
              <a:ext uri="{FF2B5EF4-FFF2-40B4-BE49-F238E27FC236}">
                <a16:creationId xmlns:a16="http://schemas.microsoft.com/office/drawing/2014/main" id="{127E6C86-06D9-0BBE-C595-61BC95590444}"/>
              </a:ext>
            </a:extLst>
          </p:cNvPr>
          <p:cNvPicPr>
            <a:picLocks noChangeAspect="1"/>
          </p:cNvPicPr>
          <p:nvPr/>
        </p:nvPicPr>
        <p:blipFill>
          <a:blip r:embed="rId2"/>
          <a:stretch>
            <a:fillRect/>
          </a:stretch>
        </p:blipFill>
        <p:spPr>
          <a:xfrm>
            <a:off x="0" y="1208133"/>
            <a:ext cx="7559572" cy="5649868"/>
          </a:xfrm>
          <a:prstGeom prst="rect">
            <a:avLst/>
          </a:prstGeom>
        </p:spPr>
      </p:pic>
      <p:sp>
        <p:nvSpPr>
          <p:cNvPr id="10" name="ZoneTexte 9">
            <a:extLst>
              <a:ext uri="{FF2B5EF4-FFF2-40B4-BE49-F238E27FC236}">
                <a16:creationId xmlns:a16="http://schemas.microsoft.com/office/drawing/2014/main" id="{34FE3265-9908-A983-6F17-9A7CA85982C6}"/>
              </a:ext>
            </a:extLst>
          </p:cNvPr>
          <p:cNvSpPr txBox="1"/>
          <p:nvPr/>
        </p:nvSpPr>
        <p:spPr>
          <a:xfrm>
            <a:off x="7782127" y="2286483"/>
            <a:ext cx="4260363" cy="3340082"/>
          </a:xfrm>
          <a:prstGeom prst="rect">
            <a:avLst/>
          </a:prstGeom>
          <a:noFill/>
        </p:spPr>
        <p:txBody>
          <a:bodyPr wrap="square" rtlCol="0">
            <a:spAutoFit/>
          </a:bodyPr>
          <a:lstStyle/>
          <a:p>
            <a:pPr>
              <a:lnSpc>
                <a:spcPct val="107000"/>
              </a:lnSpc>
              <a:spcAft>
                <a:spcPts val="800"/>
              </a:spcAft>
            </a:pPr>
            <a:r>
              <a:rPr lang="fr-FR" sz="2200" dirty="0">
                <a:solidFill>
                  <a:schemeClr val="bg1"/>
                </a:solidFill>
                <a:latin typeface="Helvetica" pitchFamily="2" charset="0"/>
              </a:rPr>
              <a:t>Futur grand lieu culturel de plus de 10 000 m</a:t>
            </a:r>
            <a:r>
              <a:rPr lang="fr-FR" sz="2200" baseline="30000" dirty="0">
                <a:solidFill>
                  <a:schemeClr val="bg1"/>
                </a:solidFill>
                <a:latin typeface="Helvetica" pitchFamily="2" charset="0"/>
              </a:rPr>
              <a:t>2</a:t>
            </a:r>
            <a:r>
              <a:rPr lang="fr-FR" sz="2200" dirty="0">
                <a:solidFill>
                  <a:schemeClr val="bg1"/>
                </a:solidFill>
                <a:latin typeface="Helvetica" pitchFamily="2" charset="0"/>
              </a:rPr>
              <a:t> au cœur de la Zone d’Aménagement Concertée (ZAC) dénommée « EST-Secteur Nord de Sète » qui vient s’ajouter à la création du Conservatoire </a:t>
            </a:r>
            <a:r>
              <a:rPr lang="fr-FR" sz="2200" dirty="0" err="1">
                <a:solidFill>
                  <a:schemeClr val="bg1"/>
                </a:solidFill>
                <a:latin typeface="Helvetica" pitchFamily="2" charset="0"/>
              </a:rPr>
              <a:t>Manitas</a:t>
            </a:r>
            <a:r>
              <a:rPr lang="fr-FR" sz="2200" dirty="0">
                <a:solidFill>
                  <a:schemeClr val="bg1"/>
                </a:solidFill>
                <a:latin typeface="Helvetica" pitchFamily="2" charset="0"/>
              </a:rPr>
              <a:t> de </a:t>
            </a:r>
            <a:r>
              <a:rPr lang="fr-FR" sz="2200" dirty="0" err="1">
                <a:solidFill>
                  <a:schemeClr val="bg1"/>
                </a:solidFill>
                <a:latin typeface="Helvetica" pitchFamily="2" charset="0"/>
              </a:rPr>
              <a:t>Plata</a:t>
            </a:r>
            <a:r>
              <a:rPr lang="fr-FR" sz="2200" dirty="0">
                <a:solidFill>
                  <a:schemeClr val="bg1"/>
                </a:solidFill>
                <a:latin typeface="Helvetica" pitchFamily="2" charset="0"/>
              </a:rPr>
              <a:t> réalisé par Rudy </a:t>
            </a:r>
            <a:r>
              <a:rPr lang="fr-FR" sz="2200" dirty="0" err="1">
                <a:solidFill>
                  <a:schemeClr val="bg1"/>
                </a:solidFill>
                <a:latin typeface="Helvetica" pitchFamily="2" charset="0"/>
              </a:rPr>
              <a:t>Ricciotti</a:t>
            </a:r>
            <a:r>
              <a:rPr lang="fr-FR" sz="2200" dirty="0">
                <a:solidFill>
                  <a:schemeClr val="bg1"/>
                </a:solidFill>
                <a:latin typeface="Helvetica" pitchFamily="2" charset="0"/>
              </a:rPr>
              <a:t> et inauguré en 2022.</a:t>
            </a:r>
          </a:p>
        </p:txBody>
      </p:sp>
    </p:spTree>
    <p:extLst>
      <p:ext uri="{BB962C8B-B14F-4D97-AF65-F5344CB8AC3E}">
        <p14:creationId xmlns:p14="http://schemas.microsoft.com/office/powerpoint/2010/main" val="355431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FE02DCD6-20E4-03D8-36D4-AFBC4D8C5959}"/>
              </a:ext>
            </a:extLst>
          </p:cNvPr>
          <p:cNvPicPr>
            <a:picLocks noChangeAspect="1"/>
          </p:cNvPicPr>
          <p:nvPr/>
        </p:nvPicPr>
        <p:blipFill>
          <a:blip r:embed="rId2"/>
          <a:stretch>
            <a:fillRect/>
          </a:stretch>
        </p:blipFill>
        <p:spPr>
          <a:xfrm>
            <a:off x="7323608" y="3655359"/>
            <a:ext cx="4868391" cy="3246601"/>
          </a:xfrm>
          <a:prstGeom prst="rect">
            <a:avLst/>
          </a:prstGeom>
        </p:spPr>
      </p:pic>
      <p:pic>
        <p:nvPicPr>
          <p:cNvPr id="5" name="Image 4" descr="Une image contenant extérieur, ciel, plusieurs&#10;&#10;Description générée automatiquement">
            <a:extLst>
              <a:ext uri="{FF2B5EF4-FFF2-40B4-BE49-F238E27FC236}">
                <a16:creationId xmlns:a16="http://schemas.microsoft.com/office/drawing/2014/main" id="{052F8584-646C-24ED-125D-C43B83BE093A}"/>
              </a:ext>
            </a:extLst>
          </p:cNvPr>
          <p:cNvPicPr>
            <a:picLocks noChangeAspect="1"/>
          </p:cNvPicPr>
          <p:nvPr/>
        </p:nvPicPr>
        <p:blipFill rotWithShape="1">
          <a:blip r:embed="rId3"/>
          <a:srcRect t="4915" b="23858"/>
          <a:stretch/>
        </p:blipFill>
        <p:spPr>
          <a:xfrm>
            <a:off x="-304804" y="0"/>
            <a:ext cx="7693102" cy="3655359"/>
          </a:xfrm>
          <a:prstGeom prst="rect">
            <a:avLst/>
          </a:prstGeom>
        </p:spPr>
      </p:pic>
      <p:sp>
        <p:nvSpPr>
          <p:cNvPr id="8" name="Rectangle 7">
            <a:extLst>
              <a:ext uri="{FF2B5EF4-FFF2-40B4-BE49-F238E27FC236}">
                <a16:creationId xmlns:a16="http://schemas.microsoft.com/office/drawing/2014/main" id="{835B189D-42BE-1CED-7016-22263E285B03}"/>
              </a:ext>
            </a:extLst>
          </p:cNvPr>
          <p:cNvSpPr/>
          <p:nvPr/>
        </p:nvSpPr>
        <p:spPr>
          <a:xfrm>
            <a:off x="-293258" y="3655359"/>
            <a:ext cx="7681556" cy="3442542"/>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4FE3265-9908-A983-6F17-9A7CA85982C6}"/>
              </a:ext>
            </a:extLst>
          </p:cNvPr>
          <p:cNvSpPr txBox="1"/>
          <p:nvPr/>
        </p:nvSpPr>
        <p:spPr>
          <a:xfrm>
            <a:off x="424054" y="3817637"/>
            <a:ext cx="5879431" cy="1993559"/>
          </a:xfrm>
          <a:prstGeom prst="rect">
            <a:avLst/>
          </a:prstGeom>
          <a:noFill/>
        </p:spPr>
        <p:txBody>
          <a:bodyPr wrap="square" rtlCol="0">
            <a:spAutoFit/>
          </a:bodyPr>
          <a:lstStyle/>
          <a:p>
            <a:pPr>
              <a:lnSpc>
                <a:spcPct val="107000"/>
              </a:lnSpc>
              <a:spcAft>
                <a:spcPts val="800"/>
              </a:spcAft>
            </a:pPr>
            <a:r>
              <a:rPr lang="fr-FR" sz="2200" dirty="0">
                <a:solidFill>
                  <a:schemeClr val="bg1"/>
                </a:solidFill>
                <a:latin typeface="Helvetica" pitchFamily="2" charset="0"/>
              </a:rPr>
              <a:t>Une salle de concert, un bar, un restaurant et des espaces de </a:t>
            </a:r>
            <a:r>
              <a:rPr lang="fr-FR" sz="2200" dirty="0" err="1">
                <a:solidFill>
                  <a:schemeClr val="bg1"/>
                </a:solidFill>
                <a:latin typeface="Helvetica" pitchFamily="2" charset="0"/>
              </a:rPr>
              <a:t>cowerking</a:t>
            </a:r>
            <a:r>
              <a:rPr lang="fr-FR" sz="2200" dirty="0">
                <a:solidFill>
                  <a:schemeClr val="bg1"/>
                </a:solidFill>
                <a:latin typeface="Helvetica" pitchFamily="2" charset="0"/>
              </a:rPr>
              <a:t> en gestion privée.</a:t>
            </a:r>
          </a:p>
          <a:p>
            <a:pPr>
              <a:lnSpc>
                <a:spcPct val="107000"/>
              </a:lnSpc>
              <a:spcAft>
                <a:spcPts val="800"/>
              </a:spcAft>
            </a:pPr>
            <a:r>
              <a:rPr lang="fr-FR" sz="2200" dirty="0">
                <a:solidFill>
                  <a:schemeClr val="bg1"/>
                </a:solidFill>
                <a:latin typeface="Helvetica" pitchFamily="2" charset="0"/>
              </a:rPr>
              <a:t>Et en face, le Musée International des Arts Modestes et des lieux d’expositions en gestion publique.</a:t>
            </a:r>
          </a:p>
        </p:txBody>
      </p:sp>
      <p:sp>
        <p:nvSpPr>
          <p:cNvPr id="12" name="Rectangle 11">
            <a:extLst>
              <a:ext uri="{FF2B5EF4-FFF2-40B4-BE49-F238E27FC236}">
                <a16:creationId xmlns:a16="http://schemas.microsoft.com/office/drawing/2014/main" id="{B13CE0BF-BF8A-A596-F63F-F5F14320E771}"/>
              </a:ext>
            </a:extLst>
          </p:cNvPr>
          <p:cNvSpPr/>
          <p:nvPr/>
        </p:nvSpPr>
        <p:spPr>
          <a:xfrm>
            <a:off x="6596743" y="0"/>
            <a:ext cx="5595257" cy="546576"/>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58C3F68-F348-580F-96EF-48C587770481}"/>
              </a:ext>
            </a:extLst>
          </p:cNvPr>
          <p:cNvSpPr/>
          <p:nvPr/>
        </p:nvSpPr>
        <p:spPr>
          <a:xfrm>
            <a:off x="5961492" y="5602207"/>
            <a:ext cx="1426806" cy="1295404"/>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BCD03DA8-9650-C936-A3DA-3DCFB64B7E9D}"/>
              </a:ext>
            </a:extLst>
          </p:cNvPr>
          <p:cNvPicPr>
            <a:picLocks noChangeAspect="1"/>
          </p:cNvPicPr>
          <p:nvPr/>
        </p:nvPicPr>
        <p:blipFill rotWithShape="1">
          <a:blip r:embed="rId4">
            <a:clrChange>
              <a:clrFrom>
                <a:srgbClr val="FFFFFF"/>
              </a:clrFrom>
              <a:clrTo>
                <a:srgbClr val="FFFFFF">
                  <a:alpha val="0"/>
                </a:srgbClr>
              </a:clrTo>
            </a:clrChange>
          </a:blip>
          <a:srcRect l="85582"/>
          <a:stretch/>
        </p:blipFill>
        <p:spPr>
          <a:xfrm>
            <a:off x="10434182" y="0"/>
            <a:ext cx="1757812" cy="6858000"/>
          </a:xfrm>
          <a:prstGeom prst="rect">
            <a:avLst/>
          </a:prstGeom>
        </p:spPr>
      </p:pic>
    </p:spTree>
    <p:extLst>
      <p:ext uri="{BB962C8B-B14F-4D97-AF65-F5344CB8AC3E}">
        <p14:creationId xmlns:p14="http://schemas.microsoft.com/office/powerpoint/2010/main" val="2408819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361CC-3E6A-0E83-5BC8-CAD3ED27E657}"/>
              </a:ext>
            </a:extLst>
          </p:cNvPr>
          <p:cNvSpPr>
            <a:spLocks noGrp="1"/>
          </p:cNvSpPr>
          <p:nvPr>
            <p:ph type="title"/>
          </p:nvPr>
        </p:nvSpPr>
        <p:spPr>
          <a:xfrm>
            <a:off x="3757960" y="1709738"/>
            <a:ext cx="8434040" cy="2852737"/>
          </a:xfrm>
        </p:spPr>
        <p:txBody>
          <a:bodyPr>
            <a:normAutofit/>
          </a:bodyPr>
          <a:lstStyle/>
          <a:p>
            <a:r>
              <a:rPr lang="fr-FR" dirty="0"/>
              <a:t>Montpellier,</a:t>
            </a:r>
            <a:br>
              <a:rPr lang="fr-FR" dirty="0"/>
            </a:br>
            <a:r>
              <a:rPr lang="fr-FR" sz="5000" b="0" dirty="0"/>
              <a:t>rénover un quartier politique de la ville avec la culture</a:t>
            </a:r>
          </a:p>
        </p:txBody>
      </p:sp>
      <p:sp>
        <p:nvSpPr>
          <p:cNvPr id="3" name="Espace réservé du texte 2">
            <a:extLst>
              <a:ext uri="{FF2B5EF4-FFF2-40B4-BE49-F238E27FC236}">
                <a16:creationId xmlns:a16="http://schemas.microsoft.com/office/drawing/2014/main" id="{5001193D-9B1E-3F57-4D07-8DDF862EDD3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739032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41B2E3-9B20-BBCB-807C-6BB0436C3BE9}"/>
              </a:ext>
            </a:extLst>
          </p:cNvPr>
          <p:cNvSpPr/>
          <p:nvPr/>
        </p:nvSpPr>
        <p:spPr>
          <a:xfrm>
            <a:off x="0" y="0"/>
            <a:ext cx="12191999" cy="6883292"/>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473CF06-E44B-6F70-496C-AE1783E9F160}"/>
              </a:ext>
            </a:extLst>
          </p:cNvPr>
          <p:cNvSpPr>
            <a:spLocks noGrp="1"/>
          </p:cNvSpPr>
          <p:nvPr>
            <p:ph type="title"/>
          </p:nvPr>
        </p:nvSpPr>
        <p:spPr>
          <a:xfrm>
            <a:off x="709545" y="1106219"/>
            <a:ext cx="10944973" cy="4378801"/>
          </a:xfrm>
        </p:spPr>
        <p:txBody>
          <a:bodyPr>
            <a:noAutofit/>
          </a:bodyPr>
          <a:lstStyle/>
          <a:p>
            <a:pPr>
              <a:spcAft>
                <a:spcPts val="600"/>
              </a:spcAft>
            </a:pPr>
            <a:r>
              <a:rPr lang="fr-FR" sz="4000" dirty="0">
                <a:solidFill>
                  <a:schemeClr val="bg1"/>
                </a:solidFill>
              </a:rPr>
              <a:t>Transformer l’espace public par l’art</a:t>
            </a:r>
            <a:br>
              <a:rPr lang="fr-FR" sz="4000" dirty="0">
                <a:solidFill>
                  <a:schemeClr val="bg1"/>
                </a:solidFill>
              </a:rPr>
            </a:br>
            <a:r>
              <a:rPr lang="fr-FR" sz="4000" dirty="0">
                <a:solidFill>
                  <a:schemeClr val="bg1"/>
                </a:solidFill>
              </a:rPr>
              <a:t>et la culture : </a:t>
            </a:r>
            <a:r>
              <a:rPr lang="fr-FR" sz="4000" b="0" dirty="0">
                <a:solidFill>
                  <a:schemeClr val="bg1"/>
                </a:solidFill>
              </a:rPr>
              <a:t>un axe fort du projet de renouvellement urbain du quartier de la Mosson et de la Capitale européenne</a:t>
            </a:r>
            <a:br>
              <a:rPr lang="fr-FR" sz="4000" b="0" dirty="0">
                <a:solidFill>
                  <a:schemeClr val="bg1"/>
                </a:solidFill>
              </a:rPr>
            </a:br>
            <a:r>
              <a:rPr lang="fr-FR" sz="4000" b="0" dirty="0">
                <a:solidFill>
                  <a:schemeClr val="bg1"/>
                </a:solidFill>
              </a:rPr>
              <a:t>de la culture 2028</a:t>
            </a:r>
            <a:endParaRPr lang="en-US" sz="4000" b="0" dirty="0">
              <a:solidFill>
                <a:schemeClr val="bg1"/>
              </a:solidFill>
            </a:endParaRPr>
          </a:p>
        </p:txBody>
      </p:sp>
      <p:sp>
        <p:nvSpPr>
          <p:cNvPr id="4" name="Espace réservé du texte 3">
            <a:extLst>
              <a:ext uri="{FF2B5EF4-FFF2-40B4-BE49-F238E27FC236}">
                <a16:creationId xmlns:a16="http://schemas.microsoft.com/office/drawing/2014/main" id="{C999D331-D7BD-C997-C023-D9B50950A135}"/>
              </a:ext>
            </a:extLst>
          </p:cNvPr>
          <p:cNvSpPr txBox="1">
            <a:spLocks/>
          </p:cNvSpPr>
          <p:nvPr/>
        </p:nvSpPr>
        <p:spPr>
          <a:xfrm>
            <a:off x="277740" y="3413124"/>
            <a:ext cx="4376448" cy="3811588"/>
          </a:xfrm>
          <a:prstGeom prst="rect">
            <a:avLst/>
          </a:prstGeom>
        </p:spPr>
        <p:txBody>
          <a:bodyPr/>
          <a:lstStyle>
            <a:lvl1pPr marL="228600" indent="-228600" algn="l" defTabSz="914400" rtl="0" eaLnBrk="1" latinLnBrk="0" hangingPunct="1">
              <a:lnSpc>
                <a:spcPct val="90000"/>
              </a:lnSpc>
              <a:spcBef>
                <a:spcPts val="1000"/>
              </a:spcBef>
              <a:buClr>
                <a:srgbClr val="007298"/>
              </a:buClr>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600" dirty="0"/>
          </a:p>
        </p:txBody>
      </p:sp>
      <p:sp>
        <p:nvSpPr>
          <p:cNvPr id="7" name="Titre 1">
            <a:extLst>
              <a:ext uri="{FF2B5EF4-FFF2-40B4-BE49-F238E27FC236}">
                <a16:creationId xmlns:a16="http://schemas.microsoft.com/office/drawing/2014/main" id="{FD8FA257-956D-11FF-BA1C-F174EF9367E5}"/>
              </a:ext>
            </a:extLst>
          </p:cNvPr>
          <p:cNvSpPr txBox="1">
            <a:spLocks/>
          </p:cNvSpPr>
          <p:nvPr/>
        </p:nvSpPr>
        <p:spPr>
          <a:xfrm>
            <a:off x="537482" y="598490"/>
            <a:ext cx="10515600" cy="132556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rgbClr val="007298"/>
                </a:solidFill>
                <a:latin typeface="Helvetica" pitchFamily="2" charset="0"/>
                <a:ea typeface="+mj-ea"/>
                <a:cs typeface="+mj-cs"/>
              </a:defRPr>
            </a:lvl1pPr>
          </a:lstStyle>
          <a:p>
            <a:endParaRPr lang="fr-FR" dirty="0"/>
          </a:p>
        </p:txBody>
      </p:sp>
      <p:pic>
        <p:nvPicPr>
          <p:cNvPr id="10" name="Image 9">
            <a:extLst>
              <a:ext uri="{FF2B5EF4-FFF2-40B4-BE49-F238E27FC236}">
                <a16:creationId xmlns:a16="http://schemas.microsoft.com/office/drawing/2014/main" id="{633903A5-B2BD-CF48-00B6-27CD0F4E21BD}"/>
              </a:ext>
            </a:extLst>
          </p:cNvPr>
          <p:cNvPicPr>
            <a:picLocks noChangeAspect="1"/>
          </p:cNvPicPr>
          <p:nvPr/>
        </p:nvPicPr>
        <p:blipFill rotWithShape="1">
          <a:blip r:embed="rId2">
            <a:clrChange>
              <a:clrFrom>
                <a:srgbClr val="FFFFFF"/>
              </a:clrFrom>
              <a:clrTo>
                <a:srgbClr val="FFFFFF">
                  <a:alpha val="0"/>
                </a:srgbClr>
              </a:clrTo>
            </a:clrChange>
          </a:blip>
          <a:srcRect l="85582"/>
          <a:stretch/>
        </p:blipFill>
        <p:spPr>
          <a:xfrm>
            <a:off x="10434182" y="0"/>
            <a:ext cx="1757812" cy="6858000"/>
          </a:xfrm>
          <a:prstGeom prst="rect">
            <a:avLst/>
          </a:prstGeom>
        </p:spPr>
      </p:pic>
      <p:sp>
        <p:nvSpPr>
          <p:cNvPr id="11" name="Rectangle 10">
            <a:extLst>
              <a:ext uri="{FF2B5EF4-FFF2-40B4-BE49-F238E27FC236}">
                <a16:creationId xmlns:a16="http://schemas.microsoft.com/office/drawing/2014/main" id="{E755F89E-4CBC-A2ED-A602-E89873AFD3D1}"/>
              </a:ext>
            </a:extLst>
          </p:cNvPr>
          <p:cNvSpPr/>
          <p:nvPr/>
        </p:nvSpPr>
        <p:spPr>
          <a:xfrm>
            <a:off x="8345261" y="-2257696"/>
            <a:ext cx="6618514" cy="306467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6497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41B2E3-9B20-BBCB-807C-6BB0436C3BE9}"/>
              </a:ext>
            </a:extLst>
          </p:cNvPr>
          <p:cNvSpPr/>
          <p:nvPr/>
        </p:nvSpPr>
        <p:spPr>
          <a:xfrm>
            <a:off x="-47162" y="3157794"/>
            <a:ext cx="6222400" cy="1544036"/>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E498927-F88A-A51A-2A0D-CAEA95FBE536}"/>
              </a:ext>
            </a:extLst>
          </p:cNvPr>
          <p:cNvSpPr txBox="1"/>
          <p:nvPr/>
        </p:nvSpPr>
        <p:spPr>
          <a:xfrm>
            <a:off x="887663" y="3365662"/>
            <a:ext cx="4304914" cy="1263652"/>
          </a:xfrm>
          <a:prstGeom prst="rect">
            <a:avLst/>
          </a:prstGeom>
          <a:noFill/>
        </p:spPr>
        <p:txBody>
          <a:bodyPr wrap="square" rtlCol="0">
            <a:spAutoFit/>
          </a:bodyPr>
          <a:lstStyle/>
          <a:p>
            <a:pPr>
              <a:spcAft>
                <a:spcPts val="600"/>
              </a:spcAft>
            </a:pPr>
            <a:r>
              <a:rPr lang="fr-FR" sz="2400" dirty="0">
                <a:solidFill>
                  <a:schemeClr val="bg1"/>
                </a:solidFill>
                <a:latin typeface="Helvetica" pitchFamily="2" charset="0"/>
              </a:rPr>
              <a:t>Accompagner et préfigurer la transformation du quartier par les arts et la culture. </a:t>
            </a:r>
          </a:p>
          <a:p>
            <a:pPr marL="0" indent="0">
              <a:buNone/>
            </a:pPr>
            <a:endParaRPr lang="en-US" sz="2200" dirty="0">
              <a:solidFill>
                <a:schemeClr val="bg1"/>
              </a:solidFill>
              <a:latin typeface="Helvetica" pitchFamily="2" charset="0"/>
            </a:endParaRPr>
          </a:p>
        </p:txBody>
      </p:sp>
      <p:pic>
        <p:nvPicPr>
          <p:cNvPr id="5" name="Image 16">
            <a:extLst>
              <a:ext uri="{FF2B5EF4-FFF2-40B4-BE49-F238E27FC236}">
                <a16:creationId xmlns:a16="http://schemas.microsoft.com/office/drawing/2014/main" id="{B799A41E-651A-CCC4-FE6D-55BDE8386833}"/>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5012" b="6640"/>
          <a:stretch/>
        </p:blipFill>
        <p:spPr bwMode="auto">
          <a:xfrm>
            <a:off x="4654189" y="-13310"/>
            <a:ext cx="3496910" cy="28757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texte 3">
            <a:extLst>
              <a:ext uri="{FF2B5EF4-FFF2-40B4-BE49-F238E27FC236}">
                <a16:creationId xmlns:a16="http://schemas.microsoft.com/office/drawing/2014/main" id="{C999D331-D7BD-C997-C023-D9B50950A135}"/>
              </a:ext>
            </a:extLst>
          </p:cNvPr>
          <p:cNvSpPr txBox="1">
            <a:spLocks/>
          </p:cNvSpPr>
          <p:nvPr/>
        </p:nvSpPr>
        <p:spPr>
          <a:xfrm>
            <a:off x="277740" y="3413124"/>
            <a:ext cx="4376448" cy="3811588"/>
          </a:xfrm>
          <a:prstGeom prst="rect">
            <a:avLst/>
          </a:prstGeom>
        </p:spPr>
        <p:txBody>
          <a:bodyPr/>
          <a:lstStyle>
            <a:lvl1pPr marL="228600" indent="-228600" algn="l" defTabSz="914400" rtl="0" eaLnBrk="1" latinLnBrk="0" hangingPunct="1">
              <a:lnSpc>
                <a:spcPct val="90000"/>
              </a:lnSpc>
              <a:spcBef>
                <a:spcPts val="1000"/>
              </a:spcBef>
              <a:buClr>
                <a:srgbClr val="007298"/>
              </a:buClr>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600" dirty="0"/>
          </a:p>
        </p:txBody>
      </p:sp>
      <p:sp>
        <p:nvSpPr>
          <p:cNvPr id="7" name="Titre 1">
            <a:extLst>
              <a:ext uri="{FF2B5EF4-FFF2-40B4-BE49-F238E27FC236}">
                <a16:creationId xmlns:a16="http://schemas.microsoft.com/office/drawing/2014/main" id="{FD8FA257-956D-11FF-BA1C-F174EF9367E5}"/>
              </a:ext>
            </a:extLst>
          </p:cNvPr>
          <p:cNvSpPr txBox="1">
            <a:spLocks/>
          </p:cNvSpPr>
          <p:nvPr/>
        </p:nvSpPr>
        <p:spPr>
          <a:xfrm>
            <a:off x="537482" y="598490"/>
            <a:ext cx="10515600" cy="132556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rgbClr val="007298"/>
                </a:solidFill>
                <a:latin typeface="Helvetica" pitchFamily="2" charset="0"/>
                <a:ea typeface="+mj-ea"/>
                <a:cs typeface="+mj-cs"/>
              </a:defRPr>
            </a:lvl1pPr>
          </a:lstStyle>
          <a:p>
            <a:endParaRPr lang="fr-FR" dirty="0"/>
          </a:p>
        </p:txBody>
      </p:sp>
      <p:pic>
        <p:nvPicPr>
          <p:cNvPr id="10" name="Image 9">
            <a:extLst>
              <a:ext uri="{FF2B5EF4-FFF2-40B4-BE49-F238E27FC236}">
                <a16:creationId xmlns:a16="http://schemas.microsoft.com/office/drawing/2014/main" id="{633903A5-B2BD-CF48-00B6-27CD0F4E21BD}"/>
              </a:ext>
            </a:extLst>
          </p:cNvPr>
          <p:cNvPicPr>
            <a:picLocks noChangeAspect="1"/>
          </p:cNvPicPr>
          <p:nvPr/>
        </p:nvPicPr>
        <p:blipFill rotWithShape="1">
          <a:blip r:embed="rId3">
            <a:clrChange>
              <a:clrFrom>
                <a:srgbClr val="FFFFFF"/>
              </a:clrFrom>
              <a:clrTo>
                <a:srgbClr val="FFFFFF">
                  <a:alpha val="0"/>
                </a:srgbClr>
              </a:clrTo>
            </a:clrChange>
          </a:blip>
          <a:srcRect l="85582"/>
          <a:stretch/>
        </p:blipFill>
        <p:spPr>
          <a:xfrm>
            <a:off x="10434182" y="0"/>
            <a:ext cx="1757812" cy="6858000"/>
          </a:xfrm>
          <a:prstGeom prst="rect">
            <a:avLst/>
          </a:prstGeom>
        </p:spPr>
      </p:pic>
      <p:sp>
        <p:nvSpPr>
          <p:cNvPr id="11" name="Rectangle 10">
            <a:extLst>
              <a:ext uri="{FF2B5EF4-FFF2-40B4-BE49-F238E27FC236}">
                <a16:creationId xmlns:a16="http://schemas.microsoft.com/office/drawing/2014/main" id="{E755F89E-4CBC-A2ED-A602-E89873AFD3D1}"/>
              </a:ext>
            </a:extLst>
          </p:cNvPr>
          <p:cNvSpPr/>
          <p:nvPr/>
        </p:nvSpPr>
        <p:spPr>
          <a:xfrm>
            <a:off x="1" y="1"/>
            <a:ext cx="4654188" cy="1819718"/>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A80C6958-918F-8465-F649-23DDE51F170D}"/>
              </a:ext>
            </a:extLst>
          </p:cNvPr>
          <p:cNvSpPr txBox="1"/>
          <p:nvPr/>
        </p:nvSpPr>
        <p:spPr>
          <a:xfrm>
            <a:off x="549906" y="295324"/>
            <a:ext cx="4264771" cy="1200329"/>
          </a:xfrm>
          <a:prstGeom prst="rect">
            <a:avLst/>
          </a:prstGeom>
          <a:noFill/>
        </p:spPr>
        <p:txBody>
          <a:bodyPr wrap="square" rtlCol="0">
            <a:spAutoFit/>
          </a:bodyPr>
          <a:lstStyle/>
          <a:p>
            <a:pPr>
              <a:spcAft>
                <a:spcPts val="600"/>
              </a:spcAft>
            </a:pPr>
            <a:r>
              <a:rPr lang="fr-FR" sz="2400" dirty="0">
                <a:solidFill>
                  <a:schemeClr val="bg1"/>
                </a:solidFill>
                <a:latin typeface="Helvetica" pitchFamily="2" charset="0"/>
              </a:rPr>
              <a:t>Valoriser les acteurs du quartier pour construire une programmation nouvelle </a:t>
            </a:r>
          </a:p>
        </p:txBody>
      </p:sp>
      <p:pic>
        <p:nvPicPr>
          <p:cNvPr id="9" name="Image 11">
            <a:extLst>
              <a:ext uri="{FF2B5EF4-FFF2-40B4-BE49-F238E27FC236}">
                <a16:creationId xmlns:a16="http://schemas.microsoft.com/office/drawing/2014/main" id="{E06ACA15-36C3-A885-8FDC-C1C2BACED0CD}"/>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11652"/>
          <a:stretch/>
        </p:blipFill>
        <p:spPr bwMode="auto">
          <a:xfrm>
            <a:off x="7379266" y="3259268"/>
            <a:ext cx="4812734" cy="2391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e 17">
            <a:extLst>
              <a:ext uri="{FF2B5EF4-FFF2-40B4-BE49-F238E27FC236}">
                <a16:creationId xmlns:a16="http://schemas.microsoft.com/office/drawing/2014/main" id="{6A7A5A88-5DA7-B0FA-C91B-E0A681B8A1D5}"/>
              </a:ext>
            </a:extLst>
          </p:cNvPr>
          <p:cNvGrpSpPr/>
          <p:nvPr/>
        </p:nvGrpSpPr>
        <p:grpSpPr>
          <a:xfrm>
            <a:off x="8685720" y="0"/>
            <a:ext cx="3496911" cy="3272636"/>
            <a:chOff x="0" y="4176519"/>
            <a:chExt cx="4882646" cy="2681482"/>
          </a:xfrm>
          <a:solidFill>
            <a:srgbClr val="FEA826"/>
          </a:solidFill>
        </p:grpSpPr>
        <p:sp>
          <p:nvSpPr>
            <p:cNvPr id="16" name="Rectangle 15">
              <a:extLst>
                <a:ext uri="{FF2B5EF4-FFF2-40B4-BE49-F238E27FC236}">
                  <a16:creationId xmlns:a16="http://schemas.microsoft.com/office/drawing/2014/main" id="{F8381EFC-28E5-5E27-5189-201DC0D2D970}"/>
                </a:ext>
              </a:extLst>
            </p:cNvPr>
            <p:cNvSpPr/>
            <p:nvPr/>
          </p:nvSpPr>
          <p:spPr>
            <a:xfrm>
              <a:off x="0" y="4176519"/>
              <a:ext cx="4882646" cy="26814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F56FE17-7CCD-9B69-969C-4163647B35E3}"/>
                </a:ext>
              </a:extLst>
            </p:cNvPr>
            <p:cNvSpPr txBox="1"/>
            <p:nvPr/>
          </p:nvSpPr>
          <p:spPr>
            <a:xfrm>
              <a:off x="277734" y="4503509"/>
              <a:ext cx="4594025" cy="2354491"/>
            </a:xfrm>
            <a:prstGeom prst="rect">
              <a:avLst/>
            </a:prstGeom>
            <a:grpFill/>
          </p:spPr>
          <p:txBody>
            <a:bodyPr wrap="square" rtlCol="0">
              <a:spAutoFit/>
            </a:bodyPr>
            <a:lstStyle/>
            <a:p>
              <a:pPr>
                <a:spcAft>
                  <a:spcPts val="600"/>
                </a:spcAft>
              </a:pPr>
              <a:r>
                <a:rPr lang="fr-FR" sz="2400" dirty="0">
                  <a:solidFill>
                    <a:schemeClr val="bg1"/>
                  </a:solidFill>
                  <a:latin typeface="Helvetica" pitchFamily="2" charset="0"/>
                </a:rPr>
                <a:t>Implanter de nouvelles infrastructures et fonction culturelles pour assurer une circulation des publics à l’échelle métropolitaine.</a:t>
              </a:r>
            </a:p>
            <a:p>
              <a:pPr marL="0" indent="0">
                <a:buNone/>
              </a:pPr>
              <a:endParaRPr lang="en-US" sz="2200" dirty="0">
                <a:solidFill>
                  <a:schemeClr val="bg1"/>
                </a:solidFill>
                <a:latin typeface="Helvetica" pitchFamily="2" charset="0"/>
              </a:endParaRPr>
            </a:p>
          </p:txBody>
        </p:sp>
      </p:grpSp>
      <p:sp>
        <p:nvSpPr>
          <p:cNvPr id="19" name="Rectangle 18">
            <a:extLst>
              <a:ext uri="{FF2B5EF4-FFF2-40B4-BE49-F238E27FC236}">
                <a16:creationId xmlns:a16="http://schemas.microsoft.com/office/drawing/2014/main" id="{1ED35ADF-D5B9-DD8B-82D8-1C75564AF4DD}"/>
              </a:ext>
            </a:extLst>
          </p:cNvPr>
          <p:cNvSpPr/>
          <p:nvPr/>
        </p:nvSpPr>
        <p:spPr>
          <a:xfrm>
            <a:off x="5589013" y="3157794"/>
            <a:ext cx="914165" cy="1843784"/>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2" descr="Aucune description alternative pour cette image">
            <a:extLst>
              <a:ext uri="{FF2B5EF4-FFF2-40B4-BE49-F238E27FC236}">
                <a16:creationId xmlns:a16="http://schemas.microsoft.com/office/drawing/2014/main" id="{D0B9EB7B-E1B0-F44D-19BC-BEA4B7D8DB59}"/>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b="1593"/>
          <a:stretch/>
        </p:blipFill>
        <p:spPr bwMode="auto">
          <a:xfrm>
            <a:off x="1992148" y="4701829"/>
            <a:ext cx="4507992" cy="22402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5820129-B0E1-DA90-7FAB-E64295BD3CCA}"/>
              </a:ext>
            </a:extLst>
          </p:cNvPr>
          <p:cNvSpPr/>
          <p:nvPr/>
        </p:nvSpPr>
        <p:spPr>
          <a:xfrm>
            <a:off x="-17691" y="0"/>
            <a:ext cx="375777" cy="1819718"/>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64082B9E-7263-49A4-9002-BD1BE5983D81}"/>
              </a:ext>
            </a:extLst>
          </p:cNvPr>
          <p:cNvSpPr/>
          <p:nvPr/>
        </p:nvSpPr>
        <p:spPr>
          <a:xfrm>
            <a:off x="8696742" y="-1557143"/>
            <a:ext cx="375777" cy="1843784"/>
          </a:xfrm>
          <a:prstGeom prst="rect">
            <a:avLst/>
          </a:prstGeom>
          <a:solidFill>
            <a:srgbClr val="005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579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956B53-E0D9-5CBD-29E9-C90730CAF7F0}"/>
              </a:ext>
            </a:extLst>
          </p:cNvPr>
          <p:cNvSpPr/>
          <p:nvPr/>
        </p:nvSpPr>
        <p:spPr>
          <a:xfrm>
            <a:off x="3548743" y="0"/>
            <a:ext cx="3136673" cy="1410163"/>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230128E-0063-EDA1-B56C-F0C3F270D5C7}"/>
              </a:ext>
            </a:extLst>
          </p:cNvPr>
          <p:cNvSpPr/>
          <p:nvPr/>
        </p:nvSpPr>
        <p:spPr>
          <a:xfrm>
            <a:off x="-14778" y="0"/>
            <a:ext cx="3563521" cy="685800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FBD1211-D29F-5A1D-CA86-455AA31A0B69}"/>
              </a:ext>
            </a:extLst>
          </p:cNvPr>
          <p:cNvSpPr>
            <a:spLocks noGrp="1"/>
          </p:cNvSpPr>
          <p:nvPr>
            <p:ph type="title"/>
          </p:nvPr>
        </p:nvSpPr>
        <p:spPr>
          <a:xfrm>
            <a:off x="6893383" y="628605"/>
            <a:ext cx="5005197" cy="3348003"/>
          </a:xfrm>
        </p:spPr>
        <p:txBody>
          <a:bodyPr>
            <a:noAutofit/>
          </a:bodyPr>
          <a:lstStyle/>
          <a:p>
            <a:r>
              <a:rPr lang="fr-FR" sz="2800" dirty="0"/>
              <a:t>Quel avenir pour le Stade de la Mosson</a:t>
            </a:r>
            <a:r>
              <a:rPr lang="fr-FR" sz="2800" b="0" dirty="0"/>
              <a:t>, qui avait accueilli en 1998 des matchs de la Coupe du Monde et que son club résident va quitter pour une nouvelle enceinte dans quelques années ? </a:t>
            </a:r>
            <a:br>
              <a:rPr lang="fr-FR" sz="2800" dirty="0">
                <a:solidFill>
                  <a:srgbClr val="1F4E79"/>
                </a:solidFill>
                <a:latin typeface="Arial" panose="020B0604020202020204" pitchFamily="34" charset="0"/>
                <a:cs typeface="Times New Roman" panose="02020603050405020304" pitchFamily="18" charset="0"/>
              </a:rPr>
            </a:br>
            <a:endParaRPr lang="fr-FR" sz="2400" dirty="0"/>
          </a:p>
        </p:txBody>
      </p:sp>
      <p:sp>
        <p:nvSpPr>
          <p:cNvPr id="9" name="Rectangle 8">
            <a:extLst>
              <a:ext uri="{FF2B5EF4-FFF2-40B4-BE49-F238E27FC236}">
                <a16:creationId xmlns:a16="http://schemas.microsoft.com/office/drawing/2014/main" id="{7EBE383E-7FD5-C902-9589-E47739A82878}"/>
              </a:ext>
            </a:extLst>
          </p:cNvPr>
          <p:cNvSpPr/>
          <p:nvPr/>
        </p:nvSpPr>
        <p:spPr>
          <a:xfrm>
            <a:off x="1175821" y="4134080"/>
            <a:ext cx="8730045" cy="2252786"/>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6F1B59FE-D906-7D58-2F2E-3983C99B1EC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12364" y="471134"/>
            <a:ext cx="7419551" cy="3662947"/>
          </a:xfrm>
          <a:prstGeom prst="rect">
            <a:avLst/>
          </a:prstGeom>
        </p:spPr>
      </p:pic>
      <p:sp>
        <p:nvSpPr>
          <p:cNvPr id="4" name="Espace réservé du texte 3">
            <a:extLst>
              <a:ext uri="{FF2B5EF4-FFF2-40B4-BE49-F238E27FC236}">
                <a16:creationId xmlns:a16="http://schemas.microsoft.com/office/drawing/2014/main" id="{AA5A61B9-4319-8076-5335-C55278D26A47}"/>
              </a:ext>
            </a:extLst>
          </p:cNvPr>
          <p:cNvSpPr>
            <a:spLocks noGrp="1"/>
          </p:cNvSpPr>
          <p:nvPr>
            <p:ph type="body" sz="half" idx="2"/>
          </p:nvPr>
        </p:nvSpPr>
        <p:spPr>
          <a:xfrm>
            <a:off x="1676414" y="4419470"/>
            <a:ext cx="7728857" cy="2025736"/>
          </a:xfrm>
          <a:noFill/>
        </p:spPr>
        <p:txBody>
          <a:bodyPr>
            <a:noAutofit/>
          </a:bodyPr>
          <a:lstStyle/>
          <a:p>
            <a:r>
              <a:rPr lang="fr-FR" sz="2200" dirty="0">
                <a:latin typeface="Helvetica" pitchFamily="2" charset="0"/>
              </a:rPr>
              <a:t>Le </a:t>
            </a:r>
            <a:r>
              <a:rPr lang="fr-FR" sz="2200" dirty="0"/>
              <a:t>risque inondation oblige à supprimer deux tribunes qui obèrent le lit de la rivière.</a:t>
            </a:r>
          </a:p>
          <a:p>
            <a:r>
              <a:rPr lang="fr-FR" sz="2200" dirty="0"/>
              <a:t>Reconnecté à la coulée verte qui longe la Mosson, ce lieu peut faire l’objet d’une </a:t>
            </a:r>
            <a:r>
              <a:rPr lang="fr-FR" sz="2200" b="1" dirty="0"/>
              <a:t>réhabilitation passionnante, autour des besoins culturels du territoire</a:t>
            </a:r>
            <a:r>
              <a:rPr lang="fr-FR" sz="2200" dirty="0"/>
              <a:t>. </a:t>
            </a:r>
          </a:p>
          <a:p>
            <a:pPr marL="0" indent="0">
              <a:buNone/>
            </a:pPr>
            <a:endParaRPr lang="fr-FR" sz="2200" dirty="0">
              <a:solidFill>
                <a:schemeClr val="tx1"/>
              </a:solidFill>
            </a:endParaRPr>
          </a:p>
        </p:txBody>
      </p:sp>
    </p:spTree>
    <p:extLst>
      <p:ext uri="{BB962C8B-B14F-4D97-AF65-F5344CB8AC3E}">
        <p14:creationId xmlns:p14="http://schemas.microsoft.com/office/powerpoint/2010/main" val="1764882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516C4-EF87-2540-3D4B-087DBA93F5EA}"/>
              </a:ext>
            </a:extLst>
          </p:cNvPr>
          <p:cNvSpPr>
            <a:spLocks noGrp="1"/>
          </p:cNvSpPr>
          <p:nvPr>
            <p:ph type="ctrTitle"/>
          </p:nvPr>
        </p:nvSpPr>
        <p:spPr>
          <a:xfrm>
            <a:off x="2670840" y="3983166"/>
            <a:ext cx="8246542" cy="2272178"/>
          </a:xfrm>
        </p:spPr>
        <p:txBody>
          <a:bodyPr>
            <a:noAutofit/>
          </a:bodyPr>
          <a:lstStyle/>
          <a:p>
            <a:pPr algn="l"/>
            <a:br>
              <a:rPr lang="fr-FR" dirty="0">
                <a:effectLst/>
                <a:latin typeface="Helvetica" pitchFamily="2" charset="0"/>
              </a:rPr>
            </a:br>
            <a:r>
              <a:rPr lang="fr-FR" dirty="0"/>
              <a:t>M</a:t>
            </a:r>
            <a:r>
              <a:rPr lang="fr-FR" dirty="0">
                <a:effectLst/>
                <a:latin typeface="Helvetica" pitchFamily="2" charset="0"/>
              </a:rPr>
              <a:t>ontpellier et Sète</a:t>
            </a:r>
            <a:br>
              <a:rPr lang="fr-FR" sz="4000" dirty="0">
                <a:effectLst/>
                <a:latin typeface="Helvetica" pitchFamily="2" charset="0"/>
              </a:rPr>
            </a:br>
            <a:r>
              <a:rPr lang="fr-FR" sz="4400" dirty="0"/>
              <a:t>Une culture commune</a:t>
            </a:r>
            <a:br>
              <a:rPr lang="fr-FR" sz="4400" dirty="0"/>
            </a:br>
            <a:r>
              <a:rPr lang="fr-FR" sz="4400" dirty="0"/>
              <a:t>de la coopération territoriale </a:t>
            </a:r>
            <a:r>
              <a:rPr lang="fr-FR" sz="4400" dirty="0">
                <a:effectLst/>
                <a:latin typeface="Helvetica" pitchFamily="2" charset="0"/>
              </a:rPr>
              <a:t> </a:t>
            </a:r>
            <a:br>
              <a:rPr lang="fr-FR" dirty="0">
                <a:effectLst/>
                <a:latin typeface="Helvetica" pitchFamily="2" charset="0"/>
              </a:rPr>
            </a:br>
            <a:br>
              <a:rPr lang="fr-FR" dirty="0">
                <a:effectLst/>
                <a:latin typeface="Helvetica" pitchFamily="2" charset="0"/>
              </a:rPr>
            </a:br>
            <a:endParaRPr lang="fr-FR" dirty="0"/>
          </a:p>
        </p:txBody>
      </p:sp>
      <p:sp>
        <p:nvSpPr>
          <p:cNvPr id="3" name="Rectangle 2">
            <a:extLst>
              <a:ext uri="{FF2B5EF4-FFF2-40B4-BE49-F238E27FC236}">
                <a16:creationId xmlns:a16="http://schemas.microsoft.com/office/drawing/2014/main" id="{13243B2A-7AC7-33FF-1C85-1138DE91C37A}"/>
              </a:ext>
            </a:extLst>
          </p:cNvPr>
          <p:cNvSpPr/>
          <p:nvPr/>
        </p:nvSpPr>
        <p:spPr>
          <a:xfrm>
            <a:off x="-1380" y="3717694"/>
            <a:ext cx="2547427" cy="541639"/>
          </a:xfrm>
          <a:prstGeom prst="rect">
            <a:avLst/>
          </a:prstGeom>
          <a:solidFill>
            <a:srgbClr val="006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AD2213D0-65E1-EC2D-145F-3A9025260B5B}"/>
              </a:ext>
            </a:extLst>
          </p:cNvPr>
          <p:cNvPicPr>
            <a:picLocks noChangeAspect="1"/>
          </p:cNvPicPr>
          <p:nvPr/>
        </p:nvPicPr>
        <p:blipFill>
          <a:blip r:embed="rId2"/>
          <a:stretch>
            <a:fillRect/>
          </a:stretch>
        </p:blipFill>
        <p:spPr>
          <a:xfrm>
            <a:off x="397787" y="3327777"/>
            <a:ext cx="655389" cy="65538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C9B601CD-4AAD-CBC5-2898-ED871B3F02CE}"/>
              </a:ext>
            </a:extLst>
          </p:cNvPr>
          <p:cNvPicPr>
            <a:picLocks noChangeAspect="1"/>
          </p:cNvPicPr>
          <p:nvPr/>
        </p:nvPicPr>
        <p:blipFill>
          <a:blip r:embed="rId3"/>
          <a:stretch>
            <a:fillRect/>
          </a:stretch>
        </p:blipFill>
        <p:spPr>
          <a:xfrm>
            <a:off x="1127249" y="3556000"/>
            <a:ext cx="976622" cy="239693"/>
          </a:xfrm>
          <a:prstGeom prst="rect">
            <a:avLst/>
          </a:prstGeom>
        </p:spPr>
      </p:pic>
    </p:spTree>
    <p:extLst>
      <p:ext uri="{BB962C8B-B14F-4D97-AF65-F5344CB8AC3E}">
        <p14:creationId xmlns:p14="http://schemas.microsoft.com/office/powerpoint/2010/main" val="196550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1D0258-6EA1-E934-D764-16A1AC0165C7}"/>
              </a:ext>
            </a:extLst>
          </p:cNvPr>
          <p:cNvSpPr/>
          <p:nvPr/>
        </p:nvSpPr>
        <p:spPr>
          <a:xfrm>
            <a:off x="-14990" y="1"/>
            <a:ext cx="5036695" cy="297180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carte&#10;&#10;Description générée automatiquement">
            <a:extLst>
              <a:ext uri="{FF2B5EF4-FFF2-40B4-BE49-F238E27FC236}">
                <a16:creationId xmlns:a16="http://schemas.microsoft.com/office/drawing/2014/main" id="{E49366CD-FD59-D828-CACC-3A21B459EAEA}"/>
              </a:ext>
            </a:extLst>
          </p:cNvPr>
          <p:cNvPicPr>
            <a:picLocks noChangeAspect="1"/>
          </p:cNvPicPr>
          <p:nvPr/>
        </p:nvPicPr>
        <p:blipFill rotWithShape="1">
          <a:blip r:embed="rId2"/>
          <a:srcRect l="11094" t="3455" b="3455"/>
          <a:stretch/>
        </p:blipFill>
        <p:spPr>
          <a:xfrm>
            <a:off x="4791442" y="1"/>
            <a:ext cx="7416881" cy="6858000"/>
          </a:xfrm>
          <a:prstGeom prst="rect">
            <a:avLst/>
          </a:prstGeom>
        </p:spPr>
      </p:pic>
      <p:sp>
        <p:nvSpPr>
          <p:cNvPr id="4" name="Espace réservé du texte 3">
            <a:extLst>
              <a:ext uri="{FF2B5EF4-FFF2-40B4-BE49-F238E27FC236}">
                <a16:creationId xmlns:a16="http://schemas.microsoft.com/office/drawing/2014/main" id="{C999D331-D7BD-C997-C023-D9B50950A135}"/>
              </a:ext>
            </a:extLst>
          </p:cNvPr>
          <p:cNvSpPr txBox="1">
            <a:spLocks/>
          </p:cNvSpPr>
          <p:nvPr/>
        </p:nvSpPr>
        <p:spPr>
          <a:xfrm>
            <a:off x="1115940" y="2161310"/>
            <a:ext cx="4376448" cy="3811588"/>
          </a:xfrm>
          <a:prstGeom prst="rect">
            <a:avLst/>
          </a:prstGeom>
        </p:spPr>
        <p:txBody>
          <a:bodyPr/>
          <a:lstStyle>
            <a:lvl1pPr marL="228600" indent="-228600" algn="l" defTabSz="914400" rtl="0" eaLnBrk="1" latinLnBrk="0" hangingPunct="1">
              <a:lnSpc>
                <a:spcPct val="90000"/>
              </a:lnSpc>
              <a:spcBef>
                <a:spcPts val="1000"/>
              </a:spcBef>
              <a:buClr>
                <a:srgbClr val="007298"/>
              </a:buClr>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1600" dirty="0"/>
          </a:p>
        </p:txBody>
      </p:sp>
      <p:pic>
        <p:nvPicPr>
          <p:cNvPr id="3" name="Image 2">
            <a:extLst>
              <a:ext uri="{FF2B5EF4-FFF2-40B4-BE49-F238E27FC236}">
                <a16:creationId xmlns:a16="http://schemas.microsoft.com/office/drawing/2014/main" id="{A6314007-31E0-7A08-1C90-A8CD8FB9ED17}"/>
              </a:ext>
            </a:extLst>
          </p:cNvPr>
          <p:cNvPicPr>
            <a:picLocks noChangeAspect="1"/>
          </p:cNvPicPr>
          <p:nvPr/>
        </p:nvPicPr>
        <p:blipFill rotWithShape="1">
          <a:blip r:embed="rId3">
            <a:clrChange>
              <a:clrFrom>
                <a:srgbClr val="FFFFFF"/>
              </a:clrFrom>
              <a:clrTo>
                <a:srgbClr val="FFFFFF">
                  <a:alpha val="0"/>
                </a:srgbClr>
              </a:clrTo>
            </a:clrChange>
          </a:blip>
          <a:srcRect l="85582"/>
          <a:stretch/>
        </p:blipFill>
        <p:spPr>
          <a:xfrm>
            <a:off x="10434182" y="0"/>
            <a:ext cx="1757812" cy="6858000"/>
          </a:xfrm>
          <a:prstGeom prst="rect">
            <a:avLst/>
          </a:prstGeom>
        </p:spPr>
      </p:pic>
      <p:sp>
        <p:nvSpPr>
          <p:cNvPr id="10" name="ZoneTexte 9">
            <a:extLst>
              <a:ext uri="{FF2B5EF4-FFF2-40B4-BE49-F238E27FC236}">
                <a16:creationId xmlns:a16="http://schemas.microsoft.com/office/drawing/2014/main" id="{26BB6716-53D0-1D23-7F1B-8F13504DA43B}"/>
              </a:ext>
            </a:extLst>
          </p:cNvPr>
          <p:cNvSpPr txBox="1"/>
          <p:nvPr/>
        </p:nvSpPr>
        <p:spPr>
          <a:xfrm>
            <a:off x="199332" y="3154415"/>
            <a:ext cx="4376448" cy="3554819"/>
          </a:xfrm>
          <a:prstGeom prst="rect">
            <a:avLst/>
          </a:prstGeom>
          <a:noFill/>
        </p:spPr>
        <p:txBody>
          <a:bodyPr wrap="square" rtlCol="0">
            <a:spAutoFit/>
          </a:bodyPr>
          <a:lstStyle/>
          <a:p>
            <a:r>
              <a:rPr lang="fr-FR" b="1" dirty="0">
                <a:solidFill>
                  <a:srgbClr val="007298"/>
                </a:solidFill>
                <a:latin typeface="Helvetica" pitchFamily="2" charset="0"/>
              </a:rPr>
              <a:t>Montpellier Méditerranée Métropole</a:t>
            </a:r>
          </a:p>
          <a:p>
            <a:r>
              <a:rPr lang="fr-FR" sz="1500" dirty="0">
                <a:solidFill>
                  <a:srgbClr val="007298"/>
                </a:solidFill>
                <a:latin typeface="Helvetica" pitchFamily="2" charset="0"/>
              </a:rPr>
              <a:t>● 31 communes</a:t>
            </a:r>
          </a:p>
          <a:p>
            <a:r>
              <a:rPr lang="fr-FR" sz="1500" dirty="0">
                <a:solidFill>
                  <a:srgbClr val="007298"/>
                </a:solidFill>
                <a:latin typeface="Helvetica" pitchFamily="2" charset="0"/>
              </a:rPr>
              <a:t>● 500 000 habitants</a:t>
            </a:r>
          </a:p>
          <a:p>
            <a:endParaRPr lang="fr-FR" dirty="0">
              <a:solidFill>
                <a:srgbClr val="007298"/>
              </a:solidFill>
              <a:latin typeface="Helvetica" pitchFamily="2" charset="0"/>
            </a:endParaRPr>
          </a:p>
          <a:p>
            <a:r>
              <a:rPr lang="fr-FR" b="1" dirty="0">
                <a:solidFill>
                  <a:srgbClr val="007298"/>
                </a:solidFill>
                <a:latin typeface="Helvetica" pitchFamily="2" charset="0"/>
              </a:rPr>
              <a:t>Sète </a:t>
            </a:r>
            <a:r>
              <a:rPr lang="fr-FR" b="1" dirty="0" err="1">
                <a:solidFill>
                  <a:srgbClr val="007298"/>
                </a:solidFill>
                <a:latin typeface="Helvetica" pitchFamily="2" charset="0"/>
              </a:rPr>
              <a:t>Agglopôle</a:t>
            </a:r>
            <a:r>
              <a:rPr lang="fr-FR" b="1" dirty="0">
                <a:solidFill>
                  <a:srgbClr val="007298"/>
                </a:solidFill>
                <a:latin typeface="Helvetica" pitchFamily="2" charset="0"/>
              </a:rPr>
              <a:t> Méditerranée</a:t>
            </a:r>
          </a:p>
          <a:p>
            <a:r>
              <a:rPr lang="fr-FR" sz="1500" dirty="0">
                <a:solidFill>
                  <a:srgbClr val="007298"/>
                </a:solidFill>
                <a:latin typeface="Helvetica" pitchFamily="2" charset="0"/>
              </a:rPr>
              <a:t>● 14 communes</a:t>
            </a:r>
          </a:p>
          <a:p>
            <a:r>
              <a:rPr lang="fr-FR" sz="1500" dirty="0">
                <a:solidFill>
                  <a:srgbClr val="007298"/>
                </a:solidFill>
                <a:latin typeface="Helvetica" pitchFamily="2" charset="0"/>
              </a:rPr>
              <a:t>● 130 000 habitants </a:t>
            </a:r>
          </a:p>
          <a:p>
            <a:endParaRPr lang="fr-FR" dirty="0">
              <a:solidFill>
                <a:srgbClr val="007298"/>
              </a:solidFill>
              <a:latin typeface="Helvetica" pitchFamily="2" charset="0"/>
            </a:endParaRPr>
          </a:p>
          <a:p>
            <a:r>
              <a:rPr lang="fr-FR" b="1" dirty="0">
                <a:solidFill>
                  <a:srgbClr val="007298"/>
                </a:solidFill>
                <a:latin typeface="Helvetica" pitchFamily="2" charset="0"/>
              </a:rPr>
              <a:t>2 territoires reliés par</a:t>
            </a:r>
          </a:p>
          <a:p>
            <a:r>
              <a:rPr lang="fr-FR" sz="1500" dirty="0">
                <a:solidFill>
                  <a:srgbClr val="007298"/>
                </a:solidFill>
                <a:latin typeface="Helvetica" pitchFamily="2" charset="0"/>
              </a:rPr>
              <a:t>● un cordon littoral et un canal (Rhône à Sète),</a:t>
            </a:r>
          </a:p>
          <a:p>
            <a:r>
              <a:rPr lang="fr-FR" sz="1500" dirty="0">
                <a:solidFill>
                  <a:srgbClr val="007298"/>
                </a:solidFill>
                <a:latin typeface="Helvetica" pitchFamily="2" charset="0"/>
              </a:rPr>
              <a:t>● une autoroute (A9),</a:t>
            </a:r>
          </a:p>
          <a:p>
            <a:r>
              <a:rPr lang="fr-FR" sz="1500" dirty="0">
                <a:solidFill>
                  <a:srgbClr val="007298"/>
                </a:solidFill>
                <a:latin typeface="Helvetica" pitchFamily="2" charset="0"/>
              </a:rPr>
              <a:t>● un TER (20 </a:t>
            </a:r>
            <a:r>
              <a:rPr lang="fr-FR" sz="1500" dirty="0" err="1">
                <a:solidFill>
                  <a:srgbClr val="007298"/>
                </a:solidFill>
                <a:latin typeface="Helvetica" pitchFamily="2" charset="0"/>
              </a:rPr>
              <a:t>mns</a:t>
            </a:r>
            <a:r>
              <a:rPr lang="fr-FR" sz="1500" dirty="0">
                <a:solidFill>
                  <a:srgbClr val="007298"/>
                </a:solidFill>
                <a:latin typeface="Helvetica" pitchFamily="2" charset="0"/>
              </a:rPr>
              <a:t>. entre les 2 gares de centre-ville),</a:t>
            </a:r>
          </a:p>
          <a:p>
            <a:r>
              <a:rPr lang="fr-FR" sz="1500" dirty="0">
                <a:solidFill>
                  <a:srgbClr val="007298"/>
                </a:solidFill>
                <a:latin typeface="Helvetica" pitchFamily="2" charset="0"/>
              </a:rPr>
              <a:t>● et de plus en plus de pistes cyclables. </a:t>
            </a:r>
          </a:p>
        </p:txBody>
      </p:sp>
      <p:sp>
        <p:nvSpPr>
          <p:cNvPr id="2" name="Titre 1">
            <a:extLst>
              <a:ext uri="{FF2B5EF4-FFF2-40B4-BE49-F238E27FC236}">
                <a16:creationId xmlns:a16="http://schemas.microsoft.com/office/drawing/2014/main" id="{7473CF06-E44B-6F70-496C-AE1783E9F160}"/>
              </a:ext>
            </a:extLst>
          </p:cNvPr>
          <p:cNvSpPr>
            <a:spLocks noGrp="1"/>
          </p:cNvSpPr>
          <p:nvPr>
            <p:ph type="title"/>
          </p:nvPr>
        </p:nvSpPr>
        <p:spPr>
          <a:xfrm>
            <a:off x="156223" y="0"/>
            <a:ext cx="4775113" cy="3121757"/>
          </a:xfrm>
        </p:spPr>
        <p:txBody>
          <a:bodyPr>
            <a:noAutofit/>
          </a:bodyPr>
          <a:lstStyle/>
          <a:p>
            <a:r>
              <a:rPr lang="fr-FR" sz="3600" dirty="0">
                <a:solidFill>
                  <a:schemeClr val="bg1"/>
                </a:solidFill>
              </a:rPr>
              <a:t>2 intercommunalités connectées,</a:t>
            </a:r>
            <a:br>
              <a:rPr lang="fr-FR" sz="3600" dirty="0">
                <a:solidFill>
                  <a:schemeClr val="bg1"/>
                </a:solidFill>
              </a:rPr>
            </a:br>
            <a:r>
              <a:rPr lang="fr-FR" sz="3600" dirty="0">
                <a:solidFill>
                  <a:schemeClr val="bg1"/>
                </a:solidFill>
              </a:rPr>
              <a:t>parmi les plus attractives </a:t>
            </a:r>
            <a:br>
              <a:rPr lang="fr-FR" sz="3600" dirty="0">
                <a:solidFill>
                  <a:schemeClr val="bg1"/>
                </a:solidFill>
              </a:rPr>
            </a:br>
            <a:r>
              <a:rPr lang="fr-FR" sz="3600" dirty="0">
                <a:solidFill>
                  <a:schemeClr val="bg1"/>
                </a:solidFill>
              </a:rPr>
              <a:t>de France  </a:t>
            </a:r>
          </a:p>
        </p:txBody>
      </p:sp>
    </p:spTree>
    <p:extLst>
      <p:ext uri="{BB962C8B-B14F-4D97-AF65-F5344CB8AC3E}">
        <p14:creationId xmlns:p14="http://schemas.microsoft.com/office/powerpoint/2010/main" val="2286019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22653A-1978-6B5B-2D68-3C55DCF7B372}"/>
              </a:ext>
            </a:extLst>
          </p:cNvPr>
          <p:cNvSpPr/>
          <p:nvPr/>
        </p:nvSpPr>
        <p:spPr>
          <a:xfrm>
            <a:off x="-89617" y="-10008"/>
            <a:ext cx="9414456" cy="1865941"/>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3F5054A-AEB6-4B3D-6E0B-F3E2E80DD876}"/>
              </a:ext>
            </a:extLst>
          </p:cNvPr>
          <p:cNvSpPr/>
          <p:nvPr/>
        </p:nvSpPr>
        <p:spPr>
          <a:xfrm>
            <a:off x="1" y="2290045"/>
            <a:ext cx="4074496" cy="3496095"/>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a:extLst>
              <a:ext uri="{FF2B5EF4-FFF2-40B4-BE49-F238E27FC236}">
                <a16:creationId xmlns:a16="http://schemas.microsoft.com/office/drawing/2014/main" id="{BB01B87D-DC9D-B784-2B84-2364CD214047}"/>
              </a:ext>
            </a:extLst>
          </p:cNvPr>
          <p:cNvSpPr>
            <a:spLocks noGrp="1"/>
          </p:cNvSpPr>
          <p:nvPr>
            <p:ph type="title"/>
          </p:nvPr>
        </p:nvSpPr>
        <p:spPr>
          <a:xfrm>
            <a:off x="645015" y="240123"/>
            <a:ext cx="8188434" cy="1325563"/>
          </a:xfrm>
        </p:spPr>
        <p:txBody>
          <a:bodyPr>
            <a:noAutofit/>
          </a:bodyPr>
          <a:lstStyle/>
          <a:p>
            <a:r>
              <a:rPr lang="fr-FR" sz="2800" dirty="0">
                <a:solidFill>
                  <a:schemeClr val="bg1"/>
                </a:solidFill>
              </a:rPr>
              <a:t>Des liens historiques entre les deux villes : universitaires, sportifs, culturels, commerciaux (port),… </a:t>
            </a:r>
          </a:p>
        </p:txBody>
      </p:sp>
      <p:sp>
        <p:nvSpPr>
          <p:cNvPr id="10" name="ZoneTexte 9">
            <a:extLst>
              <a:ext uri="{FF2B5EF4-FFF2-40B4-BE49-F238E27FC236}">
                <a16:creationId xmlns:a16="http://schemas.microsoft.com/office/drawing/2014/main" id="{05068013-CAC4-590D-D350-C09CFFBE1401}"/>
              </a:ext>
            </a:extLst>
          </p:cNvPr>
          <p:cNvSpPr txBox="1"/>
          <p:nvPr/>
        </p:nvSpPr>
        <p:spPr>
          <a:xfrm>
            <a:off x="398072" y="2755299"/>
            <a:ext cx="4074495" cy="2246769"/>
          </a:xfrm>
          <a:prstGeom prst="rect">
            <a:avLst/>
          </a:prstGeom>
          <a:noFill/>
        </p:spPr>
        <p:txBody>
          <a:bodyPr wrap="square" rtlCol="0">
            <a:spAutoFit/>
          </a:bodyPr>
          <a:lstStyle/>
          <a:p>
            <a:pPr>
              <a:buClr>
                <a:srgbClr val="007298"/>
              </a:buClr>
            </a:pPr>
            <a:r>
              <a:rPr lang="fr-FR" sz="2800" b="1" dirty="0">
                <a:solidFill>
                  <a:schemeClr val="bg1"/>
                </a:solidFill>
                <a:latin typeface="Helvetica" pitchFamily="2" charset="0"/>
                <a:ea typeface="+mj-ea"/>
                <a:cs typeface="+mj-cs"/>
              </a:rPr>
              <a:t>Une amplification significative de la coopération depuis 2020 autour de 2 grands axes :</a:t>
            </a:r>
            <a:endParaRPr lang="fr-FR" sz="2800" dirty="0">
              <a:solidFill>
                <a:schemeClr val="bg1"/>
              </a:solidFill>
              <a:latin typeface="Helvetica" pitchFamily="2" charset="0"/>
            </a:endParaRPr>
          </a:p>
        </p:txBody>
      </p:sp>
      <p:sp>
        <p:nvSpPr>
          <p:cNvPr id="4" name="Rectangle 3">
            <a:extLst>
              <a:ext uri="{FF2B5EF4-FFF2-40B4-BE49-F238E27FC236}">
                <a16:creationId xmlns:a16="http://schemas.microsoft.com/office/drawing/2014/main" id="{FDB6D4E3-569D-3449-ADA3-234B94ADC28D}"/>
              </a:ext>
            </a:extLst>
          </p:cNvPr>
          <p:cNvSpPr/>
          <p:nvPr/>
        </p:nvSpPr>
        <p:spPr>
          <a:xfrm>
            <a:off x="4074498" y="2290045"/>
            <a:ext cx="8117500" cy="4567956"/>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040D3D8-0F2F-1A9D-AE5B-18CACEFD19C2}"/>
              </a:ext>
            </a:extLst>
          </p:cNvPr>
          <p:cNvSpPr/>
          <p:nvPr/>
        </p:nvSpPr>
        <p:spPr>
          <a:xfrm>
            <a:off x="0" y="5205362"/>
            <a:ext cx="608504" cy="580778"/>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0C67E160-7866-A50C-3352-3EB8FD94D98A}"/>
              </a:ext>
            </a:extLst>
          </p:cNvPr>
          <p:cNvPicPr>
            <a:picLocks noChangeAspect="1"/>
          </p:cNvPicPr>
          <p:nvPr/>
        </p:nvPicPr>
        <p:blipFill rotWithShape="1">
          <a:blip r:embed="rId2">
            <a:clrChange>
              <a:clrFrom>
                <a:srgbClr val="FFFFFF"/>
              </a:clrFrom>
              <a:clrTo>
                <a:srgbClr val="FFFFFF">
                  <a:alpha val="0"/>
                </a:srgbClr>
              </a:clrTo>
            </a:clrChange>
          </a:blip>
          <a:srcRect l="85582"/>
          <a:stretch/>
        </p:blipFill>
        <p:spPr>
          <a:xfrm>
            <a:off x="10434182" y="0"/>
            <a:ext cx="1757812" cy="6858000"/>
          </a:xfrm>
          <a:prstGeom prst="rect">
            <a:avLst/>
          </a:prstGeom>
        </p:spPr>
      </p:pic>
      <p:sp>
        <p:nvSpPr>
          <p:cNvPr id="8" name="ZoneTexte 7">
            <a:extLst>
              <a:ext uri="{FF2B5EF4-FFF2-40B4-BE49-F238E27FC236}">
                <a16:creationId xmlns:a16="http://schemas.microsoft.com/office/drawing/2014/main" id="{FE509E2B-066D-D33D-38EA-74959DE0D2C7}"/>
              </a:ext>
            </a:extLst>
          </p:cNvPr>
          <p:cNvSpPr txBox="1"/>
          <p:nvPr/>
        </p:nvSpPr>
        <p:spPr>
          <a:xfrm>
            <a:off x="4137347" y="2456795"/>
            <a:ext cx="7504924" cy="4154984"/>
          </a:xfrm>
          <a:prstGeom prst="rect">
            <a:avLst/>
          </a:prstGeom>
          <a:noFill/>
        </p:spPr>
        <p:txBody>
          <a:bodyPr wrap="square" rtlCol="0">
            <a:spAutoFit/>
          </a:bodyPr>
          <a:lstStyle/>
          <a:p>
            <a:pPr marL="342900" indent="-342900">
              <a:buFont typeface="Arial" panose="020B0604020202020204" pitchFamily="34" charset="0"/>
              <a:buChar char="•"/>
            </a:pPr>
            <a:r>
              <a:rPr lang="fr-FR" sz="2000" b="1" i="0" u="none" strike="noStrike" dirty="0">
                <a:solidFill>
                  <a:schemeClr val="bg1"/>
                </a:solidFill>
                <a:effectLst/>
                <a:latin typeface="Helvetica" pitchFamily="2" charset="0"/>
              </a:rPr>
              <a:t>C</a:t>
            </a:r>
            <a:r>
              <a:rPr lang="fr-FR" sz="2000" b="1" dirty="0">
                <a:solidFill>
                  <a:schemeClr val="bg1"/>
                </a:solidFill>
                <a:latin typeface="Helvetica" pitchFamily="2" charset="0"/>
              </a:rPr>
              <a:t>ontrat de coopération territoriale </a:t>
            </a:r>
            <a:r>
              <a:rPr lang="fr-FR" sz="2000" dirty="0">
                <a:solidFill>
                  <a:schemeClr val="bg1"/>
                </a:solidFill>
                <a:latin typeface="Helvetica" pitchFamily="2" charset="0"/>
              </a:rPr>
              <a:t>entre Montpellier Méditerranée Métropole et Sète </a:t>
            </a:r>
            <a:r>
              <a:rPr lang="fr-FR" sz="2000" dirty="0" err="1">
                <a:solidFill>
                  <a:schemeClr val="bg1"/>
                </a:solidFill>
                <a:latin typeface="Helvetica" pitchFamily="2" charset="0"/>
              </a:rPr>
              <a:t>Agglopôle</a:t>
            </a:r>
            <a:r>
              <a:rPr lang="fr-FR" sz="2000" dirty="0">
                <a:solidFill>
                  <a:schemeClr val="bg1"/>
                </a:solidFill>
                <a:latin typeface="Helvetica" pitchFamily="2" charset="0"/>
              </a:rPr>
              <a:t> Méditerranée, autour des transports, des pépinières d’entreprises, des incubateurs, des industries culturelles et créatives et de la politique immobilière…</a:t>
            </a:r>
          </a:p>
          <a:p>
            <a:pPr marL="342900" indent="-342900">
              <a:buFont typeface="Arial" panose="020B0604020202020204" pitchFamily="34" charset="0"/>
              <a:buChar char="•"/>
            </a:pPr>
            <a:endParaRPr lang="fr-FR" sz="1200" dirty="0">
              <a:solidFill>
                <a:schemeClr val="bg1"/>
              </a:solidFill>
              <a:latin typeface="Helvetica" pitchFamily="2" charset="0"/>
            </a:endParaRPr>
          </a:p>
          <a:p>
            <a:pPr marL="342900" indent="-342900">
              <a:buFont typeface="Arial" panose="020B0604020202020204" pitchFamily="34" charset="0"/>
              <a:buChar char="•"/>
            </a:pPr>
            <a:r>
              <a:rPr lang="fr-FR" sz="2000" dirty="0">
                <a:solidFill>
                  <a:schemeClr val="bg1"/>
                </a:solidFill>
                <a:latin typeface="Helvetica" pitchFamily="2" charset="0"/>
              </a:rPr>
              <a:t>Des </a:t>
            </a:r>
            <a:r>
              <a:rPr lang="fr-FR" sz="2000" b="1" dirty="0">
                <a:solidFill>
                  <a:schemeClr val="bg1"/>
                </a:solidFill>
                <a:latin typeface="Helvetica" pitchFamily="2" charset="0"/>
              </a:rPr>
              <a:t>partenariats</a:t>
            </a:r>
            <a:r>
              <a:rPr lang="fr-FR" sz="2000" dirty="0">
                <a:solidFill>
                  <a:schemeClr val="bg1"/>
                </a:solidFill>
                <a:latin typeface="Helvetica" pitchFamily="2" charset="0"/>
              </a:rPr>
              <a:t> en cours d’élaboration entre les 2 agences de développement économique récemment créées.</a:t>
            </a:r>
            <a:br>
              <a:rPr lang="fr-FR" sz="2000" dirty="0">
                <a:solidFill>
                  <a:schemeClr val="bg1"/>
                </a:solidFill>
                <a:latin typeface="Helvetica" pitchFamily="2" charset="0"/>
              </a:rPr>
            </a:br>
            <a:r>
              <a:rPr lang="fr-FR" sz="2000" b="1" dirty="0">
                <a:solidFill>
                  <a:schemeClr val="bg1"/>
                </a:solidFill>
                <a:latin typeface="Helvetica" pitchFamily="2" charset="0"/>
              </a:rPr>
              <a:t>Un objectif : mieux répartir le développement économique et donc la croissance démographique </a:t>
            </a:r>
            <a:r>
              <a:rPr lang="fr-FR" sz="2000" dirty="0">
                <a:solidFill>
                  <a:schemeClr val="bg1"/>
                </a:solidFill>
                <a:latin typeface="Helvetica" pitchFamily="2" charset="0"/>
              </a:rPr>
              <a:t>sur un bassin de vie pertinent d’un million d’habitants.</a:t>
            </a:r>
          </a:p>
          <a:p>
            <a:pPr marL="342900" indent="-342900">
              <a:buFont typeface="Arial" panose="020B0604020202020204" pitchFamily="34" charset="0"/>
              <a:buChar char="•"/>
            </a:pPr>
            <a:endParaRPr lang="fr-FR" sz="1200" dirty="0">
              <a:solidFill>
                <a:schemeClr val="bg1"/>
              </a:solidFill>
              <a:latin typeface="Helvetica" pitchFamily="2" charset="0"/>
            </a:endParaRPr>
          </a:p>
          <a:p>
            <a:pPr marL="342900" indent="-342900">
              <a:buFont typeface="Arial" panose="020B0604020202020204" pitchFamily="34" charset="0"/>
              <a:buChar char="•"/>
            </a:pPr>
            <a:r>
              <a:rPr lang="fr-FR" sz="2000" dirty="0">
                <a:solidFill>
                  <a:schemeClr val="bg1"/>
                </a:solidFill>
                <a:latin typeface="Helvetica" pitchFamily="2" charset="0"/>
              </a:rPr>
              <a:t>Une </a:t>
            </a:r>
            <a:r>
              <a:rPr lang="fr-FR" sz="2000" b="1" dirty="0">
                <a:solidFill>
                  <a:schemeClr val="bg1"/>
                </a:solidFill>
                <a:latin typeface="Helvetica" pitchFamily="2" charset="0"/>
              </a:rPr>
              <a:t>candidature commune </a:t>
            </a:r>
            <a:r>
              <a:rPr lang="fr-FR" sz="2000" dirty="0">
                <a:solidFill>
                  <a:schemeClr val="bg1"/>
                </a:solidFill>
                <a:latin typeface="Helvetica" pitchFamily="2" charset="0"/>
              </a:rPr>
              <a:t>pour être capitale européenne de la culture en 2028.</a:t>
            </a:r>
          </a:p>
        </p:txBody>
      </p:sp>
    </p:spTree>
    <p:extLst>
      <p:ext uri="{BB962C8B-B14F-4D97-AF65-F5344CB8AC3E}">
        <p14:creationId xmlns:p14="http://schemas.microsoft.com/office/powerpoint/2010/main" val="12375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A78003-0D0D-E663-1B0C-84513853AA63}"/>
              </a:ext>
            </a:extLst>
          </p:cNvPr>
          <p:cNvSpPr/>
          <p:nvPr/>
        </p:nvSpPr>
        <p:spPr>
          <a:xfrm>
            <a:off x="8831178" y="1360501"/>
            <a:ext cx="1055772" cy="1023054"/>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a:extLst>
              <a:ext uri="{FF2B5EF4-FFF2-40B4-BE49-F238E27FC236}">
                <a16:creationId xmlns:a16="http://schemas.microsoft.com/office/drawing/2014/main" id="{5AB32B81-06AC-3369-3C51-039389D921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61" r="21782"/>
          <a:stretch/>
        </p:blipFill>
        <p:spPr bwMode="auto">
          <a:xfrm>
            <a:off x="8831178" y="2383555"/>
            <a:ext cx="3360814" cy="32675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AD10918-E69E-17A3-8A94-7AF642476A46}"/>
              </a:ext>
            </a:extLst>
          </p:cNvPr>
          <p:cNvSpPr/>
          <p:nvPr/>
        </p:nvSpPr>
        <p:spPr>
          <a:xfrm>
            <a:off x="0" y="1360501"/>
            <a:ext cx="8831178" cy="5497498"/>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3BECE59D-0279-6493-A9E9-DD0C0AC02F30}"/>
              </a:ext>
            </a:extLst>
          </p:cNvPr>
          <p:cNvSpPr txBox="1"/>
          <p:nvPr/>
        </p:nvSpPr>
        <p:spPr>
          <a:xfrm>
            <a:off x="131768" y="1562100"/>
            <a:ext cx="8699410" cy="5187148"/>
          </a:xfrm>
          <a:prstGeom prst="rect">
            <a:avLst/>
          </a:prstGeom>
          <a:noFill/>
        </p:spPr>
        <p:txBody>
          <a:bodyPr wrap="square" lIns="251999" numCol="2" spcCol="108000">
            <a:noAutofit/>
          </a:bodyPr>
          <a:lstStyle/>
          <a:p>
            <a:pPr algn="l"/>
            <a:r>
              <a:rPr lang="fr-FR" sz="2000" dirty="0">
                <a:solidFill>
                  <a:schemeClr val="bg1"/>
                </a:solidFill>
                <a:latin typeface="Helvetica" pitchFamily="2" charset="0"/>
              </a:rPr>
              <a:t>Cette candidature regroupe </a:t>
            </a:r>
            <a:r>
              <a:rPr lang="fr-FR" sz="2000" b="1" i="0" u="none" strike="noStrike" dirty="0">
                <a:solidFill>
                  <a:schemeClr val="bg1"/>
                </a:solidFill>
                <a:effectLst/>
                <a:latin typeface="Helvetica" pitchFamily="2" charset="0"/>
              </a:rPr>
              <a:t>sous l’impulsion de Montpellier et de Sète </a:t>
            </a:r>
            <a:r>
              <a:rPr lang="fr-FR" sz="2000" b="0" i="0" u="none" strike="noStrike" dirty="0">
                <a:solidFill>
                  <a:schemeClr val="bg1"/>
                </a:solidFill>
                <a:effectLst/>
                <a:latin typeface="Helvetica" pitchFamily="2" charset="0"/>
              </a:rPr>
              <a:t>et avec le soutien du Département de l’Hérault et de la Région Occitanie, </a:t>
            </a:r>
            <a:r>
              <a:rPr lang="fr-FR" sz="2000" b="1" i="0" u="none" strike="noStrike" dirty="0">
                <a:solidFill>
                  <a:schemeClr val="bg1"/>
                </a:solidFill>
                <a:effectLst/>
                <a:latin typeface="Helvetica" pitchFamily="2" charset="0"/>
              </a:rPr>
              <a:t>142 communes et 850 000 habitants</a:t>
            </a:r>
            <a:r>
              <a:rPr lang="fr-FR" sz="2000" b="0" i="0" u="none" strike="noStrike" dirty="0">
                <a:solidFill>
                  <a:schemeClr val="bg1"/>
                </a:solidFill>
                <a:effectLst/>
                <a:latin typeface="Helvetica" pitchFamily="2" charset="0"/>
              </a:rPr>
              <a:t>. Une dynamique territoriale inédite est née, permettons une qualification pour le 2</a:t>
            </a:r>
            <a:r>
              <a:rPr lang="fr-FR" sz="2000" b="0" i="0" u="none" strike="noStrike" baseline="30000" dirty="0">
                <a:solidFill>
                  <a:schemeClr val="bg1"/>
                </a:solidFill>
                <a:effectLst/>
                <a:latin typeface="Helvetica" pitchFamily="2" charset="0"/>
              </a:rPr>
              <a:t>nd</a:t>
            </a:r>
            <a:r>
              <a:rPr lang="fr-FR" sz="2000" b="0" i="0" u="none" strike="noStrike" dirty="0">
                <a:solidFill>
                  <a:schemeClr val="bg1"/>
                </a:solidFill>
                <a:effectLst/>
                <a:latin typeface="Helvetica" pitchFamily="2" charset="0"/>
              </a:rPr>
              <a:t> tour avec Clermont-Ferrand, Bourges et Rouen. Résultat fin 2023.</a:t>
            </a:r>
          </a:p>
          <a:p>
            <a:pPr algn="l"/>
            <a:endParaRPr lang="fr-FR" sz="2000" b="0" i="0" u="none" strike="noStrike" dirty="0">
              <a:solidFill>
                <a:schemeClr val="bg1"/>
              </a:solidFill>
              <a:effectLst/>
              <a:latin typeface="Helvetica" pitchFamily="2" charset="0"/>
            </a:endParaRPr>
          </a:p>
          <a:p>
            <a:pPr algn="l"/>
            <a:r>
              <a:rPr lang="fr-FR" sz="2000" dirty="0">
                <a:solidFill>
                  <a:schemeClr val="bg1"/>
                </a:solidFill>
                <a:latin typeface="Helvetica" pitchFamily="2" charset="0"/>
              </a:rPr>
              <a:t>Ce plaidoyer pour la culture et l’Europe s’articule </a:t>
            </a:r>
            <a:r>
              <a:rPr lang="fr-FR" sz="2000" b="0" i="0" u="none" strike="noStrike" dirty="0">
                <a:solidFill>
                  <a:schemeClr val="bg1"/>
                </a:solidFill>
                <a:effectLst/>
                <a:latin typeface="Helvetica" pitchFamily="2" charset="0"/>
              </a:rPr>
              <a:t>autour de 3 piliers  «</a:t>
            </a:r>
            <a:r>
              <a:rPr lang="fr-FR" sz="2000" b="1" i="0" u="none" strike="noStrike" dirty="0">
                <a:solidFill>
                  <a:schemeClr val="bg1"/>
                </a:solidFill>
                <a:effectLst/>
                <a:latin typeface="Helvetica" pitchFamily="2" charset="0"/>
              </a:rPr>
              <a:t> Relier, Acter, Célébrer »</a:t>
            </a:r>
            <a:r>
              <a:rPr lang="fr-FR" sz="2000" b="0" i="0" u="none" strike="noStrike" dirty="0">
                <a:solidFill>
                  <a:schemeClr val="bg1"/>
                </a:solidFill>
                <a:effectLst/>
                <a:latin typeface="Helvetica" pitchFamily="2" charset="0"/>
              </a:rPr>
              <a:t> et consacre une thématique transversale aux enjeux et potentialités multiples : </a:t>
            </a:r>
            <a:r>
              <a:rPr lang="fr-FR" sz="2000" b="1" i="0" u="none" strike="noStrike" dirty="0">
                <a:solidFill>
                  <a:schemeClr val="bg1"/>
                </a:solidFill>
                <a:effectLst/>
                <a:latin typeface="Helvetica" pitchFamily="2" charset="0"/>
              </a:rPr>
              <a:t>l’eau</a:t>
            </a:r>
            <a:r>
              <a:rPr lang="fr-FR" sz="2000" b="0" i="0" u="none" strike="noStrike" dirty="0">
                <a:solidFill>
                  <a:schemeClr val="bg1"/>
                </a:solidFill>
                <a:effectLst/>
                <a:latin typeface="Helvetica" pitchFamily="2" charset="0"/>
              </a:rPr>
              <a:t>.</a:t>
            </a:r>
          </a:p>
          <a:p>
            <a:pPr algn="l">
              <a:buFont typeface="Arial" panose="020B0604020202020204" pitchFamily="34" charset="0"/>
              <a:buChar char="•"/>
            </a:pPr>
            <a:endParaRPr lang="fr-FR" sz="2000" b="0" i="0" u="none" strike="noStrike" dirty="0">
              <a:solidFill>
                <a:schemeClr val="bg1"/>
              </a:solidFill>
              <a:effectLst/>
              <a:latin typeface="Helvetica" pitchFamily="2" charset="0"/>
            </a:endParaRPr>
          </a:p>
          <a:p>
            <a:r>
              <a:rPr lang="fr-FR" sz="2000" b="0" i="0" u="none" strike="noStrike" dirty="0">
                <a:solidFill>
                  <a:schemeClr val="bg1"/>
                </a:solidFill>
                <a:effectLst/>
                <a:latin typeface="Helvetica" pitchFamily="2" charset="0"/>
              </a:rPr>
              <a:t>Montpellier 2028 a fait de </a:t>
            </a:r>
            <a:r>
              <a:rPr lang="fr-FR" sz="2000" b="1" i="0" u="none" strike="noStrike" dirty="0">
                <a:solidFill>
                  <a:schemeClr val="bg1"/>
                </a:solidFill>
                <a:effectLst/>
                <a:latin typeface="Helvetica" pitchFamily="2" charset="0"/>
              </a:rPr>
              <a:t>la question du lien</a:t>
            </a:r>
            <a:r>
              <a:rPr lang="fr-FR" sz="2000" b="0" i="0" u="none" strike="noStrike" dirty="0">
                <a:solidFill>
                  <a:schemeClr val="bg1"/>
                </a:solidFill>
                <a:effectLst/>
                <a:latin typeface="Helvetica" pitchFamily="2" charset="0"/>
              </a:rPr>
              <a:t>, l’épicentre de sa réflexion artistique, en interrogeant ses trois composantes : le lien à l’espace et au territoire, le lien au temps et au futur, et enfin le lien à l’autre. </a:t>
            </a:r>
            <a:r>
              <a:rPr lang="fr-FR" sz="2000" b="1" i="0" u="none" strike="noStrike" dirty="0">
                <a:solidFill>
                  <a:schemeClr val="bg1"/>
                </a:solidFill>
                <a:effectLst/>
                <a:latin typeface="Helvetica" pitchFamily="2" charset="0"/>
              </a:rPr>
              <a:t>Les perspectives de transformation urbaines par les projets culturels et artistiques sont structurantes dans ce projet</a:t>
            </a:r>
            <a:r>
              <a:rPr lang="fr-FR" sz="2000" b="0" i="0" u="none" strike="noStrike" dirty="0">
                <a:solidFill>
                  <a:schemeClr val="bg1"/>
                </a:solidFill>
                <a:effectLst/>
                <a:latin typeface="Helvetica" pitchFamily="2" charset="0"/>
              </a:rPr>
              <a:t>. Illustrations avec les deux entrées de ville, est pour Sète, ouest pour Montpellier.</a:t>
            </a:r>
          </a:p>
        </p:txBody>
      </p:sp>
      <p:sp>
        <p:nvSpPr>
          <p:cNvPr id="10" name="Titre 1">
            <a:extLst>
              <a:ext uri="{FF2B5EF4-FFF2-40B4-BE49-F238E27FC236}">
                <a16:creationId xmlns:a16="http://schemas.microsoft.com/office/drawing/2014/main" id="{8A5B752B-ED2E-3AF9-C918-B09A8ABEC0CF}"/>
              </a:ext>
            </a:extLst>
          </p:cNvPr>
          <p:cNvSpPr>
            <a:spLocks noGrp="1"/>
          </p:cNvSpPr>
          <p:nvPr>
            <p:ph type="title"/>
          </p:nvPr>
        </p:nvSpPr>
        <p:spPr>
          <a:xfrm>
            <a:off x="731838" y="281715"/>
            <a:ext cx="10513335" cy="841916"/>
          </a:xfrm>
        </p:spPr>
        <p:txBody>
          <a:bodyPr>
            <a:noAutofit/>
          </a:bodyPr>
          <a:lstStyle/>
          <a:p>
            <a:r>
              <a:rPr lang="fr-FR" dirty="0"/>
              <a:t>« M28 : Partageons nos imaginaires  »</a:t>
            </a:r>
          </a:p>
        </p:txBody>
      </p:sp>
    </p:spTree>
    <p:extLst>
      <p:ext uri="{BB962C8B-B14F-4D97-AF65-F5344CB8AC3E}">
        <p14:creationId xmlns:p14="http://schemas.microsoft.com/office/powerpoint/2010/main" val="1482084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00779-D630-E77E-5309-E3CF01AAB557}"/>
              </a:ext>
            </a:extLst>
          </p:cNvPr>
          <p:cNvSpPr>
            <a:spLocks noGrp="1"/>
          </p:cNvSpPr>
          <p:nvPr>
            <p:ph type="title"/>
          </p:nvPr>
        </p:nvSpPr>
        <p:spPr/>
        <p:txBody>
          <a:bodyPr>
            <a:normAutofit fontScale="90000"/>
          </a:bodyPr>
          <a:lstStyle/>
          <a:p>
            <a:r>
              <a:rPr lang="fr-FR" dirty="0"/>
              <a:t>Sète,</a:t>
            </a:r>
            <a:br>
              <a:rPr lang="fr-FR" dirty="0"/>
            </a:br>
            <a:r>
              <a:rPr lang="fr-FR" sz="5600" b="0" dirty="0"/>
              <a:t>l’ambition d’un urbanisme marqué par l’art et la culture</a:t>
            </a:r>
          </a:p>
        </p:txBody>
      </p:sp>
      <p:sp>
        <p:nvSpPr>
          <p:cNvPr id="3" name="Espace réservé du texte 2">
            <a:extLst>
              <a:ext uri="{FF2B5EF4-FFF2-40B4-BE49-F238E27FC236}">
                <a16:creationId xmlns:a16="http://schemas.microsoft.com/office/drawing/2014/main" id="{75564C7D-98A6-996A-6BA8-E46AEAD17361}"/>
              </a:ext>
            </a:extLst>
          </p:cNvPr>
          <p:cNvSpPr>
            <a:spLocks noGrp="1"/>
          </p:cNvSpPr>
          <p:nvPr>
            <p:ph type="body" idx="1"/>
          </p:nvPr>
        </p:nvSpPr>
        <p:spPr/>
        <p:txBody>
          <a:bodyPr/>
          <a:lstStyle/>
          <a:p>
            <a:endParaRPr lang="fr-FR" dirty="0"/>
          </a:p>
        </p:txBody>
      </p:sp>
      <p:pic>
        <p:nvPicPr>
          <p:cNvPr id="8" name="Image 7">
            <a:extLst>
              <a:ext uri="{FF2B5EF4-FFF2-40B4-BE49-F238E27FC236}">
                <a16:creationId xmlns:a16="http://schemas.microsoft.com/office/drawing/2014/main" id="{A40F1211-846D-3DBE-1206-E2193A6DE5E9}"/>
              </a:ext>
            </a:extLst>
          </p:cNvPr>
          <p:cNvPicPr>
            <a:picLocks noChangeAspect="1"/>
          </p:cNvPicPr>
          <p:nvPr/>
        </p:nvPicPr>
        <p:blipFill>
          <a:blip r:embed="rId2"/>
          <a:stretch>
            <a:fillRect/>
          </a:stretch>
        </p:blipFill>
        <p:spPr>
          <a:xfrm>
            <a:off x="3863976" y="5854006"/>
            <a:ext cx="955160" cy="955160"/>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C8F533B3-F2D5-307D-7184-B62A0503777C}"/>
              </a:ext>
            </a:extLst>
          </p:cNvPr>
          <p:cNvPicPr>
            <a:picLocks noChangeAspect="1"/>
          </p:cNvPicPr>
          <p:nvPr/>
        </p:nvPicPr>
        <p:blipFill>
          <a:blip r:embed="rId3"/>
          <a:stretch>
            <a:fillRect/>
          </a:stretch>
        </p:blipFill>
        <p:spPr>
          <a:xfrm>
            <a:off x="4946613" y="6137300"/>
            <a:ext cx="1495771" cy="367108"/>
          </a:xfrm>
          <a:prstGeom prst="rect">
            <a:avLst/>
          </a:prstGeom>
        </p:spPr>
      </p:pic>
    </p:spTree>
    <p:extLst>
      <p:ext uri="{BB962C8B-B14F-4D97-AF65-F5344CB8AC3E}">
        <p14:creationId xmlns:p14="http://schemas.microsoft.com/office/powerpoint/2010/main" val="319236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extérieur, ciel, océan, nature&#10;&#10;Description générée automatiquement">
            <a:extLst>
              <a:ext uri="{FF2B5EF4-FFF2-40B4-BE49-F238E27FC236}">
                <a16:creationId xmlns:a16="http://schemas.microsoft.com/office/drawing/2014/main" id="{74279BE7-8414-2030-BB39-1B7E17FCDC85}"/>
              </a:ext>
            </a:extLst>
          </p:cNvPr>
          <p:cNvPicPr>
            <a:picLocks noChangeAspect="1"/>
          </p:cNvPicPr>
          <p:nvPr/>
        </p:nvPicPr>
        <p:blipFill>
          <a:blip r:embed="rId2"/>
          <a:stretch>
            <a:fillRect/>
          </a:stretch>
        </p:blipFill>
        <p:spPr>
          <a:xfrm>
            <a:off x="-130626" y="1605706"/>
            <a:ext cx="9346823" cy="5252293"/>
          </a:xfrm>
          <a:prstGeom prst="rect">
            <a:avLst/>
          </a:prstGeom>
        </p:spPr>
      </p:pic>
      <p:sp>
        <p:nvSpPr>
          <p:cNvPr id="9" name="Rectangle 8">
            <a:extLst>
              <a:ext uri="{FF2B5EF4-FFF2-40B4-BE49-F238E27FC236}">
                <a16:creationId xmlns:a16="http://schemas.microsoft.com/office/drawing/2014/main" id="{130D9E47-7C8A-A0E5-DB8B-88D98F813C33}"/>
              </a:ext>
            </a:extLst>
          </p:cNvPr>
          <p:cNvSpPr/>
          <p:nvPr/>
        </p:nvSpPr>
        <p:spPr>
          <a:xfrm>
            <a:off x="9943711" y="268503"/>
            <a:ext cx="1260597" cy="1233686"/>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6EBB7D5-E6CF-242C-E833-3E391D08335C}"/>
              </a:ext>
            </a:extLst>
          </p:cNvPr>
          <p:cNvSpPr/>
          <p:nvPr/>
        </p:nvSpPr>
        <p:spPr>
          <a:xfrm>
            <a:off x="0" y="-20918"/>
            <a:ext cx="10891505" cy="120935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FBD1211-D29F-5A1D-CA86-455AA31A0B69}"/>
              </a:ext>
            </a:extLst>
          </p:cNvPr>
          <p:cNvSpPr>
            <a:spLocks noGrp="1"/>
          </p:cNvSpPr>
          <p:nvPr>
            <p:ph type="title"/>
          </p:nvPr>
        </p:nvSpPr>
        <p:spPr>
          <a:xfrm>
            <a:off x="635589" y="164985"/>
            <a:ext cx="9740630" cy="841916"/>
          </a:xfrm>
        </p:spPr>
        <p:txBody>
          <a:bodyPr>
            <a:noAutofit/>
          </a:bodyPr>
          <a:lstStyle/>
          <a:p>
            <a:r>
              <a:rPr lang="fr-FR" dirty="0">
                <a:solidFill>
                  <a:schemeClr val="bg1"/>
                </a:solidFill>
              </a:rPr>
              <a:t>La place Victor Hugo et Jean-Michel </a:t>
            </a:r>
            <a:r>
              <a:rPr lang="fr-FR" dirty="0" err="1">
                <a:solidFill>
                  <a:schemeClr val="bg1"/>
                </a:solidFill>
              </a:rPr>
              <a:t>Othoniel</a:t>
            </a:r>
            <a:endParaRPr lang="fr-FR" dirty="0">
              <a:solidFill>
                <a:schemeClr val="bg1"/>
              </a:solidFill>
            </a:endParaRPr>
          </a:p>
        </p:txBody>
      </p:sp>
      <p:sp>
        <p:nvSpPr>
          <p:cNvPr id="8" name="Rectangle 7">
            <a:extLst>
              <a:ext uri="{FF2B5EF4-FFF2-40B4-BE49-F238E27FC236}">
                <a16:creationId xmlns:a16="http://schemas.microsoft.com/office/drawing/2014/main" id="{835B189D-42BE-1CED-7016-22263E285B03}"/>
              </a:ext>
            </a:extLst>
          </p:cNvPr>
          <p:cNvSpPr/>
          <p:nvPr/>
        </p:nvSpPr>
        <p:spPr>
          <a:xfrm>
            <a:off x="9203695" y="2280060"/>
            <a:ext cx="3220528" cy="2884478"/>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4FE3265-9908-A983-6F17-9A7CA85982C6}"/>
              </a:ext>
            </a:extLst>
          </p:cNvPr>
          <p:cNvSpPr txBox="1"/>
          <p:nvPr/>
        </p:nvSpPr>
        <p:spPr>
          <a:xfrm>
            <a:off x="9347542" y="2464599"/>
            <a:ext cx="2917379" cy="2462213"/>
          </a:xfrm>
          <a:prstGeom prst="rect">
            <a:avLst/>
          </a:prstGeom>
          <a:noFill/>
        </p:spPr>
        <p:txBody>
          <a:bodyPr wrap="square" rtlCol="0">
            <a:spAutoFit/>
          </a:bodyPr>
          <a:lstStyle/>
          <a:p>
            <a:pPr marL="0" indent="0">
              <a:buNone/>
            </a:pPr>
            <a:r>
              <a:rPr lang="fr-FR" sz="2200" dirty="0">
                <a:solidFill>
                  <a:schemeClr val="bg1"/>
                </a:solidFill>
                <a:latin typeface="Helvetica" pitchFamily="2" charset="0"/>
              </a:rPr>
              <a:t>Un projet dans le cadre d'un </a:t>
            </a:r>
            <a:r>
              <a:rPr lang="fr-FR" sz="2200" b="1" dirty="0">
                <a:solidFill>
                  <a:schemeClr val="bg1"/>
                </a:solidFill>
                <a:latin typeface="Helvetica" pitchFamily="2" charset="0"/>
              </a:rPr>
              <a:t>réaménagement urbain </a:t>
            </a:r>
            <a:r>
              <a:rPr lang="fr-FR" sz="2200" dirty="0">
                <a:solidFill>
                  <a:schemeClr val="bg1"/>
                </a:solidFill>
                <a:latin typeface="Helvetica" pitchFamily="2" charset="0"/>
              </a:rPr>
              <a:t>de la Ville de Sète sur une zone entre la gare et le centre-ville</a:t>
            </a:r>
            <a:endParaRPr lang="en-US" sz="2200" dirty="0">
              <a:solidFill>
                <a:schemeClr val="bg1"/>
              </a:solidFill>
              <a:latin typeface="Helvetica" pitchFamily="2" charset="0"/>
            </a:endParaRPr>
          </a:p>
        </p:txBody>
      </p:sp>
    </p:spTree>
    <p:extLst>
      <p:ext uri="{BB962C8B-B14F-4D97-AF65-F5344CB8AC3E}">
        <p14:creationId xmlns:p14="http://schemas.microsoft.com/office/powerpoint/2010/main" val="415834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A4615D-1461-5508-EAD6-6AC322FE19FB}"/>
              </a:ext>
            </a:extLst>
          </p:cNvPr>
          <p:cNvSpPr/>
          <p:nvPr/>
        </p:nvSpPr>
        <p:spPr>
          <a:xfrm>
            <a:off x="-182041" y="2904434"/>
            <a:ext cx="5008041" cy="1021815"/>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extérieur, ciel, terrain, bâtiment&#10;&#10;Description générée automatiquement">
            <a:extLst>
              <a:ext uri="{FF2B5EF4-FFF2-40B4-BE49-F238E27FC236}">
                <a16:creationId xmlns:a16="http://schemas.microsoft.com/office/drawing/2014/main" id="{F6E22CAE-46FC-3B05-6F6E-3FD92262B0CA}"/>
              </a:ext>
            </a:extLst>
          </p:cNvPr>
          <p:cNvPicPr>
            <a:picLocks noChangeAspect="1"/>
          </p:cNvPicPr>
          <p:nvPr/>
        </p:nvPicPr>
        <p:blipFill rotWithShape="1">
          <a:blip r:embed="rId2"/>
          <a:srcRect b="18313"/>
          <a:stretch/>
        </p:blipFill>
        <p:spPr>
          <a:xfrm>
            <a:off x="-182415" y="-171401"/>
            <a:ext cx="5677379" cy="3090825"/>
          </a:xfrm>
          <a:prstGeom prst="rect">
            <a:avLst/>
          </a:prstGeom>
        </p:spPr>
      </p:pic>
      <p:pic>
        <p:nvPicPr>
          <p:cNvPr id="11" name="Image 10" descr="Une image contenant ciel, extérieur&#10;&#10;Description générée automatiquement">
            <a:extLst>
              <a:ext uri="{FF2B5EF4-FFF2-40B4-BE49-F238E27FC236}">
                <a16:creationId xmlns:a16="http://schemas.microsoft.com/office/drawing/2014/main" id="{BA478BE7-CCE7-98E7-2967-C30A0781279F}"/>
              </a:ext>
            </a:extLst>
          </p:cNvPr>
          <p:cNvPicPr>
            <a:picLocks noChangeAspect="1"/>
          </p:cNvPicPr>
          <p:nvPr/>
        </p:nvPicPr>
        <p:blipFill>
          <a:blip r:embed="rId3"/>
          <a:stretch>
            <a:fillRect/>
          </a:stretch>
        </p:blipFill>
        <p:spPr>
          <a:xfrm>
            <a:off x="-39202" y="3921632"/>
            <a:ext cx="5528233" cy="3199952"/>
          </a:xfrm>
          <a:prstGeom prst="rect">
            <a:avLst/>
          </a:prstGeom>
        </p:spPr>
      </p:pic>
      <p:sp>
        <p:nvSpPr>
          <p:cNvPr id="8" name="Espace réservé du texte 3">
            <a:extLst>
              <a:ext uri="{FF2B5EF4-FFF2-40B4-BE49-F238E27FC236}">
                <a16:creationId xmlns:a16="http://schemas.microsoft.com/office/drawing/2014/main" id="{D9128594-B597-F58A-7C50-A846A37E54A6}"/>
              </a:ext>
            </a:extLst>
          </p:cNvPr>
          <p:cNvSpPr txBox="1">
            <a:spLocks/>
          </p:cNvSpPr>
          <p:nvPr/>
        </p:nvSpPr>
        <p:spPr>
          <a:xfrm>
            <a:off x="270934" y="2964184"/>
            <a:ext cx="5008041" cy="1021815"/>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Clr>
                <a:srgbClr val="007298"/>
              </a:buClr>
              <a:buFont typeface="Arial" panose="020B0604020202020204" pitchFamily="34" charset="0"/>
              <a:buNone/>
              <a:defRPr sz="1600" kern="1200">
                <a:solidFill>
                  <a:schemeClr val="bg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buNone/>
            </a:pPr>
            <a:r>
              <a:rPr lang="fr-FR" sz="2000" dirty="0"/>
              <a:t>Rénovation des bains douche confiée</a:t>
            </a:r>
            <a:br>
              <a:rPr lang="fr-FR" sz="2000" dirty="0"/>
            </a:br>
            <a:r>
              <a:rPr lang="fr-FR" sz="2000" dirty="0"/>
              <a:t>à l'artiste français vivant à Sète,</a:t>
            </a:r>
            <a:br>
              <a:rPr lang="fr-FR" sz="2000" dirty="0"/>
            </a:br>
            <a:r>
              <a:rPr lang="fr-FR" sz="2000" dirty="0"/>
              <a:t>Jean-Michel </a:t>
            </a:r>
            <a:r>
              <a:rPr lang="fr-FR" sz="2000" dirty="0" err="1"/>
              <a:t>Othoniel</a:t>
            </a:r>
            <a:r>
              <a:rPr lang="fr-FR" sz="2000" dirty="0"/>
              <a:t> </a:t>
            </a:r>
            <a:endParaRPr lang="en-US" sz="2000" dirty="0"/>
          </a:p>
        </p:txBody>
      </p:sp>
      <p:sp>
        <p:nvSpPr>
          <p:cNvPr id="5" name="Rectangle 4">
            <a:extLst>
              <a:ext uri="{FF2B5EF4-FFF2-40B4-BE49-F238E27FC236}">
                <a16:creationId xmlns:a16="http://schemas.microsoft.com/office/drawing/2014/main" id="{4E08F6D6-2626-798C-DB0B-843A656407F7}"/>
              </a:ext>
            </a:extLst>
          </p:cNvPr>
          <p:cNvSpPr/>
          <p:nvPr/>
        </p:nvSpPr>
        <p:spPr>
          <a:xfrm>
            <a:off x="7263442" y="0"/>
            <a:ext cx="4928558" cy="481449"/>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EB507B2-C7C4-9AA4-5DD4-4ABCBCF234A7}"/>
              </a:ext>
            </a:extLst>
          </p:cNvPr>
          <p:cNvSpPr/>
          <p:nvPr/>
        </p:nvSpPr>
        <p:spPr>
          <a:xfrm>
            <a:off x="7048884" y="5188017"/>
            <a:ext cx="5154747" cy="861017"/>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3">
            <a:extLst>
              <a:ext uri="{FF2B5EF4-FFF2-40B4-BE49-F238E27FC236}">
                <a16:creationId xmlns:a16="http://schemas.microsoft.com/office/drawing/2014/main" id="{AA11D9AE-AB63-3620-1E60-B67CD671366A}"/>
              </a:ext>
            </a:extLst>
          </p:cNvPr>
          <p:cNvSpPr txBox="1">
            <a:spLocks/>
          </p:cNvSpPr>
          <p:nvPr/>
        </p:nvSpPr>
        <p:spPr>
          <a:xfrm>
            <a:off x="7249318" y="5298566"/>
            <a:ext cx="5252297" cy="1021815"/>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Clr>
                <a:srgbClr val="007298"/>
              </a:buClr>
              <a:buFont typeface="Arial" panose="020B0604020202020204" pitchFamily="34" charset="0"/>
              <a:buNone/>
              <a:defRPr sz="1600" kern="1200">
                <a:solidFill>
                  <a:schemeClr val="bg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2000" dirty="0"/>
              <a:t>En lien avec la fontaine de la place inaugurée en juillet 2023</a:t>
            </a:r>
          </a:p>
          <a:p>
            <a:pPr marL="0" indent="0">
              <a:buNone/>
            </a:pPr>
            <a:endParaRPr lang="en-US" sz="2000" dirty="0"/>
          </a:p>
        </p:txBody>
      </p:sp>
      <p:pic>
        <p:nvPicPr>
          <p:cNvPr id="13" name="Image 12" descr="Une image contenant ciel, extérieur, villégiature&#10;&#10;Description générée automatiquement">
            <a:extLst>
              <a:ext uri="{FF2B5EF4-FFF2-40B4-BE49-F238E27FC236}">
                <a16:creationId xmlns:a16="http://schemas.microsoft.com/office/drawing/2014/main" id="{1195F4D4-59DE-5F95-E3BE-6AE18E67BF03}"/>
              </a:ext>
            </a:extLst>
          </p:cNvPr>
          <p:cNvPicPr>
            <a:picLocks noChangeAspect="1"/>
          </p:cNvPicPr>
          <p:nvPr/>
        </p:nvPicPr>
        <p:blipFill>
          <a:blip r:embed="rId4"/>
          <a:stretch>
            <a:fillRect/>
          </a:stretch>
        </p:blipFill>
        <p:spPr>
          <a:xfrm>
            <a:off x="5718394" y="1392015"/>
            <a:ext cx="6560130" cy="3797253"/>
          </a:xfrm>
          <a:prstGeom prst="rect">
            <a:avLst/>
          </a:prstGeom>
        </p:spPr>
      </p:pic>
      <p:sp>
        <p:nvSpPr>
          <p:cNvPr id="18" name="Rectangle 17">
            <a:extLst>
              <a:ext uri="{FF2B5EF4-FFF2-40B4-BE49-F238E27FC236}">
                <a16:creationId xmlns:a16="http://schemas.microsoft.com/office/drawing/2014/main" id="{EAA65C69-76BF-FD54-D3A6-7BAD9019ABA5}"/>
              </a:ext>
            </a:extLst>
          </p:cNvPr>
          <p:cNvSpPr/>
          <p:nvPr/>
        </p:nvSpPr>
        <p:spPr>
          <a:xfrm>
            <a:off x="4766712" y="2919424"/>
            <a:ext cx="722319" cy="1021815"/>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197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0D9E47-7C8A-A0E5-DB8B-88D98F813C33}"/>
              </a:ext>
            </a:extLst>
          </p:cNvPr>
          <p:cNvSpPr/>
          <p:nvPr/>
        </p:nvSpPr>
        <p:spPr>
          <a:xfrm>
            <a:off x="9943711" y="268503"/>
            <a:ext cx="1260597" cy="1233686"/>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DF29409-6997-3BB9-A08D-3700C32CE956}"/>
              </a:ext>
            </a:extLst>
          </p:cNvPr>
          <p:cNvSpPr/>
          <p:nvPr/>
        </p:nvSpPr>
        <p:spPr>
          <a:xfrm>
            <a:off x="0" y="-20918"/>
            <a:ext cx="10891505" cy="120935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FBD1211-D29F-5A1D-CA86-455AA31A0B69}"/>
              </a:ext>
            </a:extLst>
          </p:cNvPr>
          <p:cNvSpPr>
            <a:spLocks noGrp="1"/>
          </p:cNvSpPr>
          <p:nvPr>
            <p:ph type="title"/>
          </p:nvPr>
        </p:nvSpPr>
        <p:spPr>
          <a:xfrm>
            <a:off x="625962" y="164985"/>
            <a:ext cx="9740630" cy="841916"/>
          </a:xfrm>
        </p:spPr>
        <p:txBody>
          <a:bodyPr>
            <a:noAutofit/>
          </a:bodyPr>
          <a:lstStyle/>
          <a:p>
            <a:r>
              <a:rPr lang="fr-FR" dirty="0">
                <a:solidFill>
                  <a:schemeClr val="bg1"/>
                </a:solidFill>
              </a:rPr>
              <a:t>La salle Brassens et Robert </a:t>
            </a:r>
            <a:r>
              <a:rPr lang="fr-FR" dirty="0" err="1">
                <a:solidFill>
                  <a:schemeClr val="bg1"/>
                </a:solidFill>
              </a:rPr>
              <a:t>Combas</a:t>
            </a:r>
            <a:r>
              <a:rPr lang="fr-FR" dirty="0">
                <a:solidFill>
                  <a:schemeClr val="bg1"/>
                </a:solidFill>
              </a:rPr>
              <a:t> </a:t>
            </a:r>
          </a:p>
        </p:txBody>
      </p:sp>
      <p:sp>
        <p:nvSpPr>
          <p:cNvPr id="8" name="Rectangle 7">
            <a:extLst>
              <a:ext uri="{FF2B5EF4-FFF2-40B4-BE49-F238E27FC236}">
                <a16:creationId xmlns:a16="http://schemas.microsoft.com/office/drawing/2014/main" id="{835B189D-42BE-1CED-7016-22263E285B03}"/>
              </a:ext>
            </a:extLst>
          </p:cNvPr>
          <p:cNvSpPr/>
          <p:nvPr/>
        </p:nvSpPr>
        <p:spPr>
          <a:xfrm>
            <a:off x="1" y="2483976"/>
            <a:ext cx="4419598" cy="4374024"/>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ciel, extérieur&#10;&#10;Description générée automatiquement">
            <a:extLst>
              <a:ext uri="{FF2B5EF4-FFF2-40B4-BE49-F238E27FC236}">
                <a16:creationId xmlns:a16="http://schemas.microsoft.com/office/drawing/2014/main" id="{A52F3659-F3B7-C614-7568-4EA9B0A87ECF}"/>
              </a:ext>
            </a:extLst>
          </p:cNvPr>
          <p:cNvPicPr>
            <a:picLocks noChangeAspect="1"/>
          </p:cNvPicPr>
          <p:nvPr/>
        </p:nvPicPr>
        <p:blipFill>
          <a:blip r:embed="rId2"/>
          <a:stretch>
            <a:fillRect/>
          </a:stretch>
        </p:blipFill>
        <p:spPr>
          <a:xfrm>
            <a:off x="4419599" y="2483976"/>
            <a:ext cx="7772400" cy="4374024"/>
          </a:xfrm>
          <a:prstGeom prst="rect">
            <a:avLst/>
          </a:prstGeom>
        </p:spPr>
      </p:pic>
      <p:sp>
        <p:nvSpPr>
          <p:cNvPr id="10" name="ZoneTexte 9">
            <a:extLst>
              <a:ext uri="{FF2B5EF4-FFF2-40B4-BE49-F238E27FC236}">
                <a16:creationId xmlns:a16="http://schemas.microsoft.com/office/drawing/2014/main" id="{34FE3265-9908-A983-6F17-9A7CA85982C6}"/>
              </a:ext>
            </a:extLst>
          </p:cNvPr>
          <p:cNvSpPr txBox="1"/>
          <p:nvPr/>
        </p:nvSpPr>
        <p:spPr>
          <a:xfrm>
            <a:off x="625962" y="2668114"/>
            <a:ext cx="3793637" cy="3872855"/>
          </a:xfrm>
          <a:prstGeom prst="rect">
            <a:avLst/>
          </a:prstGeom>
          <a:noFill/>
        </p:spPr>
        <p:txBody>
          <a:bodyPr wrap="square" rtlCol="0">
            <a:spAutoFit/>
          </a:bodyPr>
          <a:lstStyle/>
          <a:p>
            <a:pPr>
              <a:lnSpc>
                <a:spcPct val="107000"/>
              </a:lnSpc>
              <a:spcAft>
                <a:spcPts val="800"/>
              </a:spcAft>
            </a:pPr>
            <a:r>
              <a:rPr lang="fr-FR" sz="2200" dirty="0">
                <a:solidFill>
                  <a:schemeClr val="bg1"/>
                </a:solidFill>
                <a:latin typeface="Helvetica" pitchFamily="2" charset="0"/>
              </a:rPr>
              <a:t>Cette salle en centre-ville réalisée par </a:t>
            </a:r>
            <a:r>
              <a:rPr lang="fr-FR" sz="2200" dirty="0" err="1">
                <a:solidFill>
                  <a:schemeClr val="bg1"/>
                </a:solidFill>
                <a:latin typeface="Helvetica" pitchFamily="2" charset="0"/>
              </a:rPr>
              <a:t>A+Architecture</a:t>
            </a:r>
            <a:r>
              <a:rPr lang="fr-FR" sz="2200" dirty="0">
                <a:solidFill>
                  <a:schemeClr val="bg1"/>
                </a:solidFill>
                <a:latin typeface="Helvetica" pitchFamily="2" charset="0"/>
              </a:rPr>
              <a:t>.</a:t>
            </a:r>
          </a:p>
          <a:p>
            <a:pPr>
              <a:lnSpc>
                <a:spcPct val="107000"/>
              </a:lnSpc>
              <a:spcAft>
                <a:spcPts val="800"/>
              </a:spcAft>
            </a:pPr>
            <a:r>
              <a:rPr lang="fr-FR" sz="2200" dirty="0">
                <a:solidFill>
                  <a:schemeClr val="bg1"/>
                </a:solidFill>
                <a:latin typeface="Helvetica" pitchFamily="2" charset="0"/>
              </a:rPr>
              <a:t>Un célèbre artiste sétois chargé de sublimer cette façade principale : Robert </a:t>
            </a:r>
            <a:r>
              <a:rPr lang="fr-FR" sz="2200" dirty="0" err="1">
                <a:solidFill>
                  <a:schemeClr val="bg1"/>
                </a:solidFill>
                <a:latin typeface="Helvetica" pitchFamily="2" charset="0"/>
              </a:rPr>
              <a:t>Combas</a:t>
            </a:r>
            <a:r>
              <a:rPr lang="fr-FR" sz="2200" dirty="0">
                <a:solidFill>
                  <a:schemeClr val="bg1"/>
                </a:solidFill>
                <a:latin typeface="Helvetica" pitchFamily="2" charset="0"/>
              </a:rPr>
              <a:t> avec une œuvre céramique monumentale de 120 m</a:t>
            </a:r>
            <a:r>
              <a:rPr lang="fr-FR" sz="2200" baseline="30000" dirty="0">
                <a:solidFill>
                  <a:schemeClr val="bg1"/>
                </a:solidFill>
                <a:latin typeface="Helvetica" pitchFamily="2" charset="0"/>
              </a:rPr>
              <a:t>2</a:t>
            </a:r>
            <a:r>
              <a:rPr lang="fr-FR" sz="2200" dirty="0">
                <a:solidFill>
                  <a:schemeClr val="bg1"/>
                </a:solidFill>
                <a:latin typeface="Helvetica" pitchFamily="2" charset="0"/>
              </a:rPr>
              <a:t>.</a:t>
            </a:r>
          </a:p>
          <a:p>
            <a:r>
              <a:rPr lang="fr-FR" sz="2200" dirty="0">
                <a:solidFill>
                  <a:schemeClr val="bg1"/>
                </a:solidFill>
                <a:latin typeface="Helvetica" pitchFamily="2" charset="0"/>
              </a:rPr>
              <a:t>Réalisation second semestre 2025 </a:t>
            </a:r>
            <a:endParaRPr lang="en-US" sz="2200" dirty="0">
              <a:solidFill>
                <a:schemeClr val="bg1"/>
              </a:solidFill>
              <a:latin typeface="Helvetica" pitchFamily="2" charset="0"/>
            </a:endParaRPr>
          </a:p>
        </p:txBody>
      </p:sp>
      <p:pic>
        <p:nvPicPr>
          <p:cNvPr id="7" name="Image 6">
            <a:extLst>
              <a:ext uri="{FF2B5EF4-FFF2-40B4-BE49-F238E27FC236}">
                <a16:creationId xmlns:a16="http://schemas.microsoft.com/office/drawing/2014/main" id="{E4F95B5F-BB30-E8B2-F5D1-7112BCAE113B}"/>
              </a:ext>
            </a:extLst>
          </p:cNvPr>
          <p:cNvPicPr>
            <a:picLocks noChangeAspect="1"/>
          </p:cNvPicPr>
          <p:nvPr/>
        </p:nvPicPr>
        <p:blipFill rotWithShape="1">
          <a:blip r:embed="rId3">
            <a:clrChange>
              <a:clrFrom>
                <a:srgbClr val="FFFFFF"/>
              </a:clrFrom>
              <a:clrTo>
                <a:srgbClr val="FFFFFF">
                  <a:alpha val="0"/>
                </a:srgbClr>
              </a:clrTo>
            </a:clrChange>
          </a:blip>
          <a:srcRect l="85582"/>
          <a:stretch/>
        </p:blipFill>
        <p:spPr>
          <a:xfrm>
            <a:off x="10434182" y="0"/>
            <a:ext cx="1757812" cy="6858000"/>
          </a:xfrm>
          <a:prstGeom prst="rect">
            <a:avLst/>
          </a:prstGeom>
        </p:spPr>
      </p:pic>
    </p:spTree>
    <p:extLst>
      <p:ext uri="{BB962C8B-B14F-4D97-AF65-F5344CB8AC3E}">
        <p14:creationId xmlns:p14="http://schemas.microsoft.com/office/powerpoint/2010/main" val="1148598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iel, extérieur, eau, quai&#10;&#10;Description générée automatiquement">
            <a:extLst>
              <a:ext uri="{FF2B5EF4-FFF2-40B4-BE49-F238E27FC236}">
                <a16:creationId xmlns:a16="http://schemas.microsoft.com/office/drawing/2014/main" id="{F4F9C20F-D1F6-F6CF-8A12-0FEA239F8E3C}"/>
              </a:ext>
            </a:extLst>
          </p:cNvPr>
          <p:cNvPicPr>
            <a:picLocks noChangeAspect="1"/>
          </p:cNvPicPr>
          <p:nvPr/>
        </p:nvPicPr>
        <p:blipFill rotWithShape="1">
          <a:blip r:embed="rId2"/>
          <a:srcRect t="13190" b="13665"/>
          <a:stretch/>
        </p:blipFill>
        <p:spPr>
          <a:xfrm>
            <a:off x="6096000" y="3886363"/>
            <a:ext cx="6096000" cy="2972639"/>
          </a:xfrm>
          <a:prstGeom prst="rect">
            <a:avLst/>
          </a:prstGeom>
        </p:spPr>
      </p:pic>
      <p:sp>
        <p:nvSpPr>
          <p:cNvPr id="9" name="Rectangle 8">
            <a:extLst>
              <a:ext uri="{FF2B5EF4-FFF2-40B4-BE49-F238E27FC236}">
                <a16:creationId xmlns:a16="http://schemas.microsoft.com/office/drawing/2014/main" id="{130D9E47-7C8A-A0E5-DB8B-88D98F813C33}"/>
              </a:ext>
            </a:extLst>
          </p:cNvPr>
          <p:cNvSpPr/>
          <p:nvPr/>
        </p:nvSpPr>
        <p:spPr>
          <a:xfrm>
            <a:off x="9943711" y="268503"/>
            <a:ext cx="1260597" cy="1233686"/>
          </a:xfrm>
          <a:prstGeom prst="rect">
            <a:avLst/>
          </a:prstGeom>
          <a:solidFill>
            <a:srgbClr val="FEA8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E6EBB7D5-E6CF-242C-E833-3E391D08335C}"/>
              </a:ext>
            </a:extLst>
          </p:cNvPr>
          <p:cNvSpPr/>
          <p:nvPr/>
        </p:nvSpPr>
        <p:spPr>
          <a:xfrm>
            <a:off x="0" y="5371"/>
            <a:ext cx="10891505" cy="1209350"/>
          </a:xfrm>
          <a:prstGeom prst="rect">
            <a:avLst/>
          </a:prstGeom>
          <a:solidFill>
            <a:srgbClr val="F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FBD1211-D29F-5A1D-CA86-455AA31A0B69}"/>
              </a:ext>
            </a:extLst>
          </p:cNvPr>
          <p:cNvSpPr>
            <a:spLocks noGrp="1"/>
          </p:cNvSpPr>
          <p:nvPr>
            <p:ph type="title"/>
          </p:nvPr>
        </p:nvSpPr>
        <p:spPr>
          <a:xfrm>
            <a:off x="731839" y="164985"/>
            <a:ext cx="9740630" cy="841916"/>
          </a:xfrm>
        </p:spPr>
        <p:txBody>
          <a:bodyPr>
            <a:noAutofit/>
          </a:bodyPr>
          <a:lstStyle/>
          <a:p>
            <a:r>
              <a:rPr lang="fr-FR" dirty="0">
                <a:solidFill>
                  <a:schemeClr val="bg1"/>
                </a:solidFill>
              </a:rPr>
              <a:t>Pont de la Peyrade et Jean </a:t>
            </a:r>
            <a:r>
              <a:rPr lang="fr-FR" dirty="0" err="1">
                <a:solidFill>
                  <a:schemeClr val="bg1"/>
                </a:solidFill>
              </a:rPr>
              <a:t>Denant</a:t>
            </a:r>
            <a:endParaRPr lang="fr-FR" dirty="0">
              <a:solidFill>
                <a:schemeClr val="bg1"/>
              </a:solidFill>
            </a:endParaRPr>
          </a:p>
        </p:txBody>
      </p:sp>
      <p:pic>
        <p:nvPicPr>
          <p:cNvPr id="6" name="Image 5" descr="Une image contenant ciel&#10;&#10;Description générée automatiquement">
            <a:extLst>
              <a:ext uri="{FF2B5EF4-FFF2-40B4-BE49-F238E27FC236}">
                <a16:creationId xmlns:a16="http://schemas.microsoft.com/office/drawing/2014/main" id="{FA6720E7-E254-D59C-C21F-7C55E7016ED1}"/>
              </a:ext>
            </a:extLst>
          </p:cNvPr>
          <p:cNvPicPr>
            <a:picLocks noChangeAspect="1"/>
          </p:cNvPicPr>
          <p:nvPr/>
        </p:nvPicPr>
        <p:blipFill>
          <a:blip r:embed="rId3"/>
          <a:stretch>
            <a:fillRect/>
          </a:stretch>
        </p:blipFill>
        <p:spPr>
          <a:xfrm>
            <a:off x="-47983" y="1231974"/>
            <a:ext cx="5575869" cy="2787935"/>
          </a:xfrm>
          <a:prstGeom prst="rect">
            <a:avLst/>
          </a:prstGeom>
        </p:spPr>
      </p:pic>
      <p:sp>
        <p:nvSpPr>
          <p:cNvPr id="8" name="Rectangle 7">
            <a:extLst>
              <a:ext uri="{FF2B5EF4-FFF2-40B4-BE49-F238E27FC236}">
                <a16:creationId xmlns:a16="http://schemas.microsoft.com/office/drawing/2014/main" id="{835B189D-42BE-1CED-7016-22263E285B03}"/>
              </a:ext>
            </a:extLst>
          </p:cNvPr>
          <p:cNvSpPr/>
          <p:nvPr/>
        </p:nvSpPr>
        <p:spPr>
          <a:xfrm>
            <a:off x="5527886" y="1502570"/>
            <a:ext cx="5224956" cy="1787949"/>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4FE3265-9908-A983-6F17-9A7CA85982C6}"/>
              </a:ext>
            </a:extLst>
          </p:cNvPr>
          <p:cNvSpPr txBox="1"/>
          <p:nvPr/>
        </p:nvSpPr>
        <p:spPr>
          <a:xfrm>
            <a:off x="5796875" y="1675502"/>
            <a:ext cx="4917056" cy="1528752"/>
          </a:xfrm>
          <a:prstGeom prst="rect">
            <a:avLst/>
          </a:prstGeom>
          <a:noFill/>
        </p:spPr>
        <p:txBody>
          <a:bodyPr wrap="square" rtlCol="0">
            <a:spAutoFit/>
          </a:bodyPr>
          <a:lstStyle/>
          <a:p>
            <a:pPr>
              <a:lnSpc>
                <a:spcPct val="107000"/>
              </a:lnSpc>
              <a:spcAft>
                <a:spcPts val="800"/>
              </a:spcAft>
            </a:pPr>
            <a:r>
              <a:rPr lang="fr-FR" sz="2200" dirty="0">
                <a:solidFill>
                  <a:schemeClr val="bg1"/>
                </a:solidFill>
                <a:latin typeface="Helvetica" pitchFamily="2" charset="0"/>
              </a:rPr>
              <a:t>Pont habillé de deux voiles en inox poli, œuvre d’art du plasticien sétois Jean </a:t>
            </a:r>
            <a:r>
              <a:rPr lang="fr-FR" sz="2200" dirty="0" err="1">
                <a:solidFill>
                  <a:schemeClr val="bg1"/>
                </a:solidFill>
                <a:latin typeface="Helvetica" pitchFamily="2" charset="0"/>
              </a:rPr>
              <a:t>Denant</a:t>
            </a:r>
            <a:r>
              <a:rPr lang="fr-FR" sz="2200" dirty="0">
                <a:solidFill>
                  <a:schemeClr val="bg1"/>
                </a:solidFill>
                <a:latin typeface="Helvetica" pitchFamily="2" charset="0"/>
              </a:rPr>
              <a:t> visant à désengorger l’entrée de ville </a:t>
            </a:r>
          </a:p>
        </p:txBody>
      </p:sp>
      <p:sp>
        <p:nvSpPr>
          <p:cNvPr id="12" name="Rectangle 11">
            <a:extLst>
              <a:ext uri="{FF2B5EF4-FFF2-40B4-BE49-F238E27FC236}">
                <a16:creationId xmlns:a16="http://schemas.microsoft.com/office/drawing/2014/main" id="{06CAAECC-5935-5D95-E7A6-99A8D20EE9D1}"/>
              </a:ext>
            </a:extLst>
          </p:cNvPr>
          <p:cNvSpPr/>
          <p:nvPr/>
        </p:nvSpPr>
        <p:spPr>
          <a:xfrm>
            <a:off x="1178944" y="4770735"/>
            <a:ext cx="4917056" cy="1423032"/>
          </a:xfrm>
          <a:prstGeom prst="rect">
            <a:avLst/>
          </a:prstGeom>
          <a:solidFill>
            <a:srgbClr val="007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A577A32A-079D-9814-9AF1-0641D5719EEB}"/>
              </a:ext>
            </a:extLst>
          </p:cNvPr>
          <p:cNvSpPr txBox="1"/>
          <p:nvPr/>
        </p:nvSpPr>
        <p:spPr>
          <a:xfrm>
            <a:off x="1385526" y="4904281"/>
            <a:ext cx="4917056" cy="1166410"/>
          </a:xfrm>
          <a:prstGeom prst="rect">
            <a:avLst/>
          </a:prstGeom>
          <a:noFill/>
        </p:spPr>
        <p:txBody>
          <a:bodyPr wrap="square" rtlCol="0">
            <a:spAutoFit/>
          </a:bodyPr>
          <a:lstStyle/>
          <a:p>
            <a:pPr>
              <a:lnSpc>
                <a:spcPct val="107000"/>
              </a:lnSpc>
              <a:spcAft>
                <a:spcPts val="800"/>
              </a:spcAft>
            </a:pPr>
            <a:r>
              <a:rPr lang="fr-FR" sz="2200" dirty="0">
                <a:solidFill>
                  <a:schemeClr val="bg1"/>
                </a:solidFill>
                <a:latin typeface="Helvetica" pitchFamily="2" charset="0"/>
              </a:rPr>
              <a:t>La livraison du pont qui mesurera</a:t>
            </a:r>
            <a:br>
              <a:rPr lang="fr-FR" sz="2200" dirty="0">
                <a:solidFill>
                  <a:schemeClr val="bg1"/>
                </a:solidFill>
                <a:latin typeface="Helvetica" pitchFamily="2" charset="0"/>
              </a:rPr>
            </a:br>
            <a:r>
              <a:rPr lang="fr-FR" sz="2200" dirty="0">
                <a:solidFill>
                  <a:schemeClr val="bg1"/>
                </a:solidFill>
                <a:latin typeface="Helvetica" pitchFamily="2" charset="0"/>
              </a:rPr>
              <a:t>20 m de long avec l’œuvre d’art de Jean </a:t>
            </a:r>
            <a:r>
              <a:rPr lang="fr-FR" sz="2200" dirty="0" err="1">
                <a:solidFill>
                  <a:schemeClr val="bg1"/>
                </a:solidFill>
                <a:latin typeface="Helvetica" pitchFamily="2" charset="0"/>
              </a:rPr>
              <a:t>Denant</a:t>
            </a:r>
            <a:r>
              <a:rPr lang="fr-FR" sz="2200" dirty="0">
                <a:solidFill>
                  <a:schemeClr val="bg1"/>
                </a:solidFill>
                <a:latin typeface="Helvetica" pitchFamily="2" charset="0"/>
              </a:rPr>
              <a:t>, en mai 2023.</a:t>
            </a:r>
          </a:p>
        </p:txBody>
      </p:sp>
      <p:pic>
        <p:nvPicPr>
          <p:cNvPr id="4" name="Image 3">
            <a:extLst>
              <a:ext uri="{FF2B5EF4-FFF2-40B4-BE49-F238E27FC236}">
                <a16:creationId xmlns:a16="http://schemas.microsoft.com/office/drawing/2014/main" id="{9378EC03-4173-5779-AE29-1E0EFCDA3CF8}"/>
              </a:ext>
            </a:extLst>
          </p:cNvPr>
          <p:cNvPicPr>
            <a:picLocks noChangeAspect="1"/>
          </p:cNvPicPr>
          <p:nvPr/>
        </p:nvPicPr>
        <p:blipFill rotWithShape="1">
          <a:blip r:embed="rId4">
            <a:clrChange>
              <a:clrFrom>
                <a:srgbClr val="FFFFFF"/>
              </a:clrFrom>
              <a:clrTo>
                <a:srgbClr val="FFFFFF">
                  <a:alpha val="0"/>
                </a:srgbClr>
              </a:clrTo>
            </a:clrChange>
          </a:blip>
          <a:srcRect l="85582"/>
          <a:stretch/>
        </p:blipFill>
        <p:spPr>
          <a:xfrm>
            <a:off x="10434182" y="0"/>
            <a:ext cx="1757812" cy="6858000"/>
          </a:xfrm>
          <a:prstGeom prst="rect">
            <a:avLst/>
          </a:prstGeom>
        </p:spPr>
      </p:pic>
    </p:spTree>
    <p:extLst>
      <p:ext uri="{BB962C8B-B14F-4D97-AF65-F5344CB8AC3E}">
        <p14:creationId xmlns:p14="http://schemas.microsoft.com/office/powerpoint/2010/main" val="123215697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823</Words>
  <Application>Microsoft Macintosh PowerPoint</Application>
  <PresentationFormat>Grand écran</PresentationFormat>
  <Paragraphs>53</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Calibri</vt:lpstr>
      <vt:lpstr>Helvetica</vt:lpstr>
      <vt:lpstr>Thème Office</vt:lpstr>
      <vt:lpstr> Montpellier et Sète Une culture commune de la coopération territoriale    </vt:lpstr>
      <vt:lpstr>2 intercommunalités connectées, parmi les plus attractives  de France  </vt:lpstr>
      <vt:lpstr>Des liens historiques entre les deux villes : universitaires, sportifs, culturels, commerciaux (port),… </vt:lpstr>
      <vt:lpstr>« M28 : Partageons nos imaginaires  »</vt:lpstr>
      <vt:lpstr>Sète, l’ambition d’un urbanisme marqué par l’art et la culture</vt:lpstr>
      <vt:lpstr>La place Victor Hugo et Jean-Michel Othoniel</vt:lpstr>
      <vt:lpstr>Présentation PowerPoint</vt:lpstr>
      <vt:lpstr>La salle Brassens et Robert Combas </vt:lpstr>
      <vt:lpstr>Pont de la Peyrade et Jean Denant</vt:lpstr>
      <vt:lpstr>Chai Dubonnet et ZAC Est pour un projet culturel fort</vt:lpstr>
      <vt:lpstr>Présentation PowerPoint</vt:lpstr>
      <vt:lpstr>Montpellier, rénover un quartier politique de la ville avec la culture</vt:lpstr>
      <vt:lpstr>Transformer l’espace public par l’art et la culture : un axe fort du projet de renouvellement urbain du quartier de la Mosson et de la Capitale européenne de la culture 2028</vt:lpstr>
      <vt:lpstr>Présentation PowerPoint</vt:lpstr>
      <vt:lpstr>Quel avenir pour le Stade de la Mosson, qui avait accueilli en 1998 des matchs de la Coupe du Monde et que son club résident va quitter pour une nouvelle enceinte dans quelques années ?  </vt:lpstr>
      <vt:lpstr> Montpellier et Sète Une culture commune de la coopération territoriale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IetP</dc:creator>
  <cp:lastModifiedBy>hubert vialatte</cp:lastModifiedBy>
  <cp:revision>91</cp:revision>
  <dcterms:created xsi:type="dcterms:W3CDTF">2022-11-24T15:55:37Z</dcterms:created>
  <dcterms:modified xsi:type="dcterms:W3CDTF">2023-03-20T16:45:02Z</dcterms:modified>
</cp:coreProperties>
</file>